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613" r:id="rId2"/>
    <p:sldId id="407" r:id="rId3"/>
    <p:sldId id="683" r:id="rId4"/>
    <p:sldId id="640" r:id="rId5"/>
    <p:sldId id="641" r:id="rId6"/>
    <p:sldId id="664" r:id="rId7"/>
    <p:sldId id="665" r:id="rId8"/>
    <p:sldId id="672" r:id="rId9"/>
    <p:sldId id="670" r:id="rId10"/>
    <p:sldId id="687" r:id="rId11"/>
    <p:sldId id="642" r:id="rId12"/>
    <p:sldId id="645" r:id="rId13"/>
    <p:sldId id="646" r:id="rId14"/>
    <p:sldId id="630" r:id="rId15"/>
    <p:sldId id="663" r:id="rId16"/>
    <p:sldId id="368" r:id="rId17"/>
    <p:sldId id="684" r:id="rId18"/>
    <p:sldId id="667" r:id="rId19"/>
    <p:sldId id="676" r:id="rId20"/>
    <p:sldId id="662" r:id="rId21"/>
    <p:sldId id="615" r:id="rId22"/>
    <p:sldId id="617" r:id="rId23"/>
    <p:sldId id="629" r:id="rId24"/>
    <p:sldId id="686" r:id="rId25"/>
    <p:sldId id="682" r:id="rId26"/>
    <p:sldId id="649" r:id="rId27"/>
    <p:sldId id="661" r:id="rId28"/>
    <p:sldId id="681" r:id="rId29"/>
    <p:sldId id="358" r:id="rId30"/>
    <p:sldId id="677" r:id="rId31"/>
    <p:sldId id="658" r:id="rId32"/>
    <p:sldId id="633" r:id="rId33"/>
    <p:sldId id="680" r:id="rId34"/>
    <p:sldId id="447" r:id="rId35"/>
    <p:sldId id="443" r:id="rId36"/>
    <p:sldId id="685" r:id="rId37"/>
    <p:sldId id="67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p:restoredTop sz="64649" autoAdjust="0"/>
  </p:normalViewPr>
  <p:slideViewPr>
    <p:cSldViewPr snapToGrid="0">
      <p:cViewPr varScale="1">
        <p:scale>
          <a:sx n="63" d="100"/>
          <a:sy n="63" d="100"/>
        </p:scale>
        <p:origin x="16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ECC47B-EE19-D241-BC0E-CD9088A5D03C}"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787B0-3169-1E44-958E-AF79C01101F5}" type="slidenum">
              <a:rPr lang="en-US" smtClean="0"/>
              <a:t>‹#›</a:t>
            </a:fld>
            <a:endParaRPr lang="en-US"/>
          </a:p>
        </p:txBody>
      </p:sp>
    </p:spTree>
    <p:extLst>
      <p:ext uri="{BB962C8B-B14F-4D97-AF65-F5344CB8AC3E}">
        <p14:creationId xmlns:p14="http://schemas.microsoft.com/office/powerpoint/2010/main" val="121834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7AD5-8A31-BEB2-F367-DCAF9682C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5CC6D-53E0-48EF-E75F-E94059A5C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09889-7615-7FCD-F397-67D471B2518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Hi my name is Geoff Melcher with REV222 and we are in a new era of immune defense. We are going to talk about What is driving the immune health shift.</a:t>
            </a:r>
            <a:endParaRPr lang="en-US" dirty="0"/>
          </a:p>
        </p:txBody>
      </p:sp>
      <p:sp>
        <p:nvSpPr>
          <p:cNvPr id="4" name="Slide Number Placeholder 3">
            <a:extLst>
              <a:ext uri="{FF2B5EF4-FFF2-40B4-BE49-F238E27FC236}">
                <a16:creationId xmlns:a16="http://schemas.microsoft.com/office/drawing/2014/main" id="{DAF72AE3-258D-CB40-EE88-9AA3E50EA10D}"/>
              </a:ext>
            </a:extLst>
          </p:cNvPr>
          <p:cNvSpPr>
            <a:spLocks noGrp="1"/>
          </p:cNvSpPr>
          <p:nvPr>
            <p:ph type="sldNum" sz="quarter" idx="5"/>
          </p:nvPr>
        </p:nvSpPr>
        <p:spPr/>
        <p:txBody>
          <a:bodyPr/>
          <a:lstStyle/>
          <a:p>
            <a:fld id="{013B702B-8F80-644B-8497-6DDFC3A65120}" type="slidenum">
              <a:rPr lang="en-US" smtClean="0"/>
              <a:t>1</a:t>
            </a:fld>
            <a:endParaRPr lang="en-US"/>
          </a:p>
        </p:txBody>
      </p:sp>
    </p:spTree>
    <p:extLst>
      <p:ext uri="{BB962C8B-B14F-4D97-AF65-F5344CB8AC3E}">
        <p14:creationId xmlns:p14="http://schemas.microsoft.com/office/powerpoint/2010/main" val="3932436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920E-98E2-8C7A-1955-6101EA7D4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F6DA2-4B05-55A7-107F-38296F78F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1C8A4-4E16-B621-2879-0779770653AA}"/>
              </a:ext>
            </a:extLst>
          </p:cNvPr>
          <p:cNvSpPr>
            <a:spLocks noGrp="1"/>
          </p:cNvSpPr>
          <p:nvPr>
            <p:ph type="body" idx="1"/>
          </p:nvPr>
        </p:nvSpPr>
        <p:spPr/>
        <p:txBody>
          <a:bodyPr/>
          <a:lstStyle/>
          <a:p>
            <a:r>
              <a:rPr lang="en-US" dirty="0"/>
              <a:t>Where do all these new products come from? You might notice a few brands that bring some great supplements to market. It is hard to believe that the 14 mega corporations have the same desire to make a person the healthiest they can be naturally. I find that the companies who truly believe this, typically have 1 area of focus or expertise. </a:t>
            </a:r>
          </a:p>
          <a:p>
            <a:r>
              <a:rPr lang="en-US" dirty="0"/>
              <a:t>Additionally, NEXT I like to take this time and talk about a 4 letter word. Standardization. To make the same thing over and over again, like a drug, you need specific parameters. Standardization requires manipulation of ingredients so there is a specific percentage of an active ingredient. If I want Oleuropein, the most known active ingredient in olive leaf extract, to be at 10%... I need to manipulate multiple batches to make sure my “Natural Product” is manipulated to match my label claims. I </a:t>
            </a:r>
            <a:r>
              <a:rPr kumimoji="0" lang="en-US" sz="1200" b="0" i="0" u="none" strike="noStrike" kern="1200" cap="none" spc="0" normalizeH="0" baseline="0" noProof="0" dirty="0">
                <a:ln>
                  <a:noFill/>
                </a:ln>
                <a:solidFill>
                  <a:srgbClr val="0070C0"/>
                </a:solidFill>
                <a:effectLst/>
                <a:uLnTx/>
                <a:uFillTx/>
                <a:latin typeface="Century Gothic" panose="020B0502020202020204"/>
                <a:ea typeface="Calibri" panose="020F0502020204030204" pitchFamily="34" charset="0"/>
                <a:cs typeface="+mn-cs"/>
              </a:rPr>
              <a:t>recognize humans don’t necessarily know better than nature. </a:t>
            </a:r>
          </a:p>
          <a:p>
            <a:endParaRPr lang="en-US" dirty="0"/>
          </a:p>
        </p:txBody>
      </p:sp>
      <p:sp>
        <p:nvSpPr>
          <p:cNvPr id="4" name="Slide Number Placeholder 3">
            <a:extLst>
              <a:ext uri="{FF2B5EF4-FFF2-40B4-BE49-F238E27FC236}">
                <a16:creationId xmlns:a16="http://schemas.microsoft.com/office/drawing/2014/main" id="{1FEC4EDC-AF96-929C-6B02-3E92C8356F1B}"/>
              </a:ext>
            </a:extLst>
          </p:cNvPr>
          <p:cNvSpPr>
            <a:spLocks noGrp="1"/>
          </p:cNvSpPr>
          <p:nvPr>
            <p:ph type="sldNum" sz="quarter" idx="5"/>
          </p:nvPr>
        </p:nvSpPr>
        <p:spPr/>
        <p:txBody>
          <a:bodyPr/>
          <a:lstStyle/>
          <a:p>
            <a:fld id="{83DA0F44-CFBF-064A-A2D3-8451CFEA5746}" type="slidenum">
              <a:rPr lang="en-US" smtClean="0"/>
              <a:t>10</a:t>
            </a:fld>
            <a:endParaRPr lang="en-US"/>
          </a:p>
        </p:txBody>
      </p:sp>
    </p:spTree>
    <p:extLst>
      <p:ext uri="{BB962C8B-B14F-4D97-AF65-F5344CB8AC3E}">
        <p14:creationId xmlns:p14="http://schemas.microsoft.com/office/powerpoint/2010/main" val="3081045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all know that these items help with your immune system in some way. From Echinacea</a:t>
            </a:r>
            <a:r>
              <a:rPr lang="en-US" dirty="0"/>
              <a:t>: Preventing the common cold. </a:t>
            </a:r>
            <a:r>
              <a:rPr lang="en-US" b="1" dirty="0"/>
              <a:t>Ginger reducing nausea. Oregano</a:t>
            </a:r>
            <a:r>
              <a:rPr lang="en-US" dirty="0"/>
              <a:t>: which is a Powerful natural antibiotic to Garlics and heart health. NEXT How did the deal with things in ancient time? I am sure they used all of these items at some point. NEXT We do know that Olive Leaf was their go to.  When you would get sick, someone would go out and find an olive branch. They would bring it to you and you would then chew on the leaves. Then spit them out. Chew on the leaves; then spit them out. This would happen over an over. This is why the olive branch is a sign of friendship and peace.  NEXT Olive Leaf Extract is REV222 primary focus and our signature product is Tree of Life XL</a:t>
            </a:r>
          </a:p>
        </p:txBody>
      </p:sp>
      <p:sp>
        <p:nvSpPr>
          <p:cNvPr id="4" name="Slide Number Placeholder 3"/>
          <p:cNvSpPr>
            <a:spLocks noGrp="1"/>
          </p:cNvSpPr>
          <p:nvPr>
            <p:ph type="sldNum" sz="quarter" idx="5"/>
          </p:nvPr>
        </p:nvSpPr>
        <p:spPr/>
        <p:txBody>
          <a:bodyPr/>
          <a:lstStyle/>
          <a:p>
            <a:fld id="{83DA0F44-CFBF-064A-A2D3-8451CFEA5746}" type="slidenum">
              <a:rPr lang="en-US" smtClean="0"/>
              <a:t>11</a:t>
            </a:fld>
            <a:endParaRPr lang="en-US"/>
          </a:p>
        </p:txBody>
      </p:sp>
    </p:spTree>
    <p:extLst>
      <p:ext uri="{BB962C8B-B14F-4D97-AF65-F5344CB8AC3E}">
        <p14:creationId xmlns:p14="http://schemas.microsoft.com/office/powerpoint/2010/main" val="266547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Necessity is the mother of all inventions. We were founded in 1995 by Gordon Melcher. His son contracted aids in the 80’s. This was a death sentence. However, you did not die from aids, your immune system would become non-existent and a sickness like pneumonia would be your final demise.  Hence, Gordon’s desire to boost his son's immune system so he could survive. While he was not successful, he did formulate a new extraction method of olive leaf extract, and he called it d-Lenolate. </a:t>
            </a:r>
          </a:p>
          <a:p>
            <a:r>
              <a:rPr lang="en-US" dirty="0"/>
              <a:t>Tree of Life XL is Olive leaf extract as d-</a:t>
            </a:r>
            <a:r>
              <a:rPr lang="en-US" dirty="0" err="1"/>
              <a:t>lenolate</a:t>
            </a:r>
            <a:r>
              <a:rPr lang="en-US" dirty="0"/>
              <a:t>, and the heart of health and immune. We have over 30 years of experience… patented ingredients… clinically researched, 100% Natural, and Made in USA. The leaves come from premium olive trees rich in polyphenols.  Some of the key benefits of d-Lenolate are its ability to protect against oxidative stress, cardiovascular health, and the immune system functionality. But what is the difference between Tree of Life XL olive leaf extract as d-Lenolate and any other olive leaf extract?</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3DA0F44-CFBF-064A-A2D3-8451CFEA5746}" type="slidenum">
              <a:rPr lang="en-US" smtClean="0"/>
              <a:t>12</a:t>
            </a:fld>
            <a:endParaRPr lang="en-US"/>
          </a:p>
        </p:txBody>
      </p:sp>
    </p:spTree>
    <p:extLst>
      <p:ext uri="{BB962C8B-B14F-4D97-AF65-F5344CB8AC3E}">
        <p14:creationId xmlns:p14="http://schemas.microsoft.com/office/powerpoint/2010/main" val="258239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A6875-CD4B-6D6A-58DF-4E3D54A69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786B4-56EA-1A07-CC15-BB554BA14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76F90-7109-416D-F8D2-7F920FF2CCED}"/>
              </a:ext>
            </a:extLst>
          </p:cNvPr>
          <p:cNvSpPr>
            <a:spLocks noGrp="1"/>
          </p:cNvSpPr>
          <p:nvPr>
            <p:ph type="body" idx="1"/>
          </p:nvPr>
        </p:nvSpPr>
        <p:spPr/>
        <p:txBody>
          <a:bodyPr/>
          <a:lstStyle/>
          <a:p>
            <a:r>
              <a:rPr lang="en-US" dirty="0"/>
              <a:t>I call this the d-Lenolate difference, starting with our patented extraction process which allows your body to absorb the active ingredients from 20 minutes to 8 hrs. We do this by hiding from the digestion process. We also focus on preserving the full spectrum of ingredients the olive tree leaf has to offer. For example, Oleuropein, Oleuropein is the active ingredient that is directly linked to WBC potency. Most OLE will focus on just this ingredient and then standardize it to 5-10%. We never standardize but we do set a minimum acceptance level of 18%.  We also preserve 18 additional active ingredients giving you the full spectrum of what OLE has to offer. One of the new buzz words is hydroxytyrosol. Hydroxytyrosol quiets the cytokine storm that viruses like Covid can trigger. If you are looking for more… here is the REAL d-Lenolate difference… Research and clinical application. We then took d-Lenolate to another level by clinically testing the effectiveness against a mirid of conditions highlighting the anti fungal, bacterial and viral properties. </a:t>
            </a:r>
            <a:r>
              <a:rPr lang="en-US" sz="1200" kern="1200" dirty="0">
                <a:solidFill>
                  <a:schemeClr val="tx1"/>
                </a:solidFill>
                <a:effectLst/>
                <a:latin typeface="+mn-lt"/>
                <a:ea typeface="+mn-ea"/>
                <a:cs typeface="+mn-cs"/>
              </a:rPr>
              <a:t>Whether it’s boosting your immunity or promoting heart health, olive leaf extract as plays an essential role in your health and longevity. </a:t>
            </a:r>
            <a:r>
              <a:rPr lang="en-US" dirty="0"/>
              <a:t> </a:t>
            </a:r>
          </a:p>
        </p:txBody>
      </p:sp>
      <p:sp>
        <p:nvSpPr>
          <p:cNvPr id="4" name="Slide Number Placeholder 3">
            <a:extLst>
              <a:ext uri="{FF2B5EF4-FFF2-40B4-BE49-F238E27FC236}">
                <a16:creationId xmlns:a16="http://schemas.microsoft.com/office/drawing/2014/main" id="{9439F2EC-CFE5-28B2-633C-F732FA4CF548}"/>
              </a:ext>
            </a:extLst>
          </p:cNvPr>
          <p:cNvSpPr>
            <a:spLocks noGrp="1"/>
          </p:cNvSpPr>
          <p:nvPr>
            <p:ph type="sldNum" sz="quarter" idx="5"/>
          </p:nvPr>
        </p:nvSpPr>
        <p:spPr/>
        <p:txBody>
          <a:bodyPr/>
          <a:lstStyle/>
          <a:p>
            <a:fld id="{83DA0F44-CFBF-064A-A2D3-8451CFEA5746}" type="slidenum">
              <a:rPr lang="en-US" smtClean="0"/>
              <a:t>13</a:t>
            </a:fld>
            <a:endParaRPr lang="en-US"/>
          </a:p>
        </p:txBody>
      </p:sp>
    </p:spTree>
    <p:extLst>
      <p:ext uri="{BB962C8B-B14F-4D97-AF65-F5344CB8AC3E}">
        <p14:creationId xmlns:p14="http://schemas.microsoft.com/office/powerpoint/2010/main" val="3955286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Here are a few of the studies we have done over the years. Some that I like to specifically note are: Control of Candida, WITHOUT, changing diet, H1N1 Resistance looking at prophylactic and post infection as well as immunocompromised, WNV, Herpes, HSV and my favorite that we are going to dive into is “The effect of d-Lenolate on the immune parameters of humans”</a:t>
            </a:r>
          </a:p>
        </p:txBody>
      </p:sp>
      <p:sp>
        <p:nvSpPr>
          <p:cNvPr id="4" name="Slide Number Placeholder 3"/>
          <p:cNvSpPr>
            <a:spLocks noGrp="1"/>
          </p:cNvSpPr>
          <p:nvPr>
            <p:ph type="sldNum" sz="quarter" idx="5"/>
          </p:nvPr>
        </p:nvSpPr>
        <p:spPr/>
        <p:txBody>
          <a:bodyPr/>
          <a:lstStyle/>
          <a:p>
            <a:fld id="{013B702B-8F80-644B-8497-6DDFC3A65120}" type="slidenum">
              <a:rPr lang="en-US" smtClean="0"/>
              <a:t>14</a:t>
            </a:fld>
            <a:endParaRPr lang="en-US"/>
          </a:p>
        </p:txBody>
      </p:sp>
    </p:spTree>
    <p:extLst>
      <p:ext uri="{BB962C8B-B14F-4D97-AF65-F5344CB8AC3E}">
        <p14:creationId xmlns:p14="http://schemas.microsoft.com/office/powerpoint/2010/main" val="654524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6299-E178-D743-ECE7-3FD07CA5D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6B8A7-C13A-0048-7AB6-1BB31E21F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269DE-345D-E0E8-3354-359F82F6E42A}"/>
              </a:ext>
            </a:extLst>
          </p:cNvPr>
          <p:cNvSpPr>
            <a:spLocks noGrp="1"/>
          </p:cNvSpPr>
          <p:nvPr>
            <p:ph type="body" idx="1"/>
          </p:nvPr>
        </p:nvSpPr>
        <p:spPr/>
        <p:txBody>
          <a:bodyPr/>
          <a:lstStyle/>
          <a:p>
            <a:r>
              <a:rPr lang="en-US" dirty="0"/>
              <a:t>To look at this study, we must look at the micro side of your immune system.</a:t>
            </a:r>
          </a:p>
        </p:txBody>
      </p:sp>
      <p:sp>
        <p:nvSpPr>
          <p:cNvPr id="4" name="Slide Number Placeholder 3">
            <a:extLst>
              <a:ext uri="{FF2B5EF4-FFF2-40B4-BE49-F238E27FC236}">
                <a16:creationId xmlns:a16="http://schemas.microsoft.com/office/drawing/2014/main" id="{098AE70C-72B6-60B9-618D-4F455264B5C7}"/>
              </a:ext>
            </a:extLst>
          </p:cNvPr>
          <p:cNvSpPr>
            <a:spLocks noGrp="1"/>
          </p:cNvSpPr>
          <p:nvPr>
            <p:ph type="sldNum" sz="quarter" idx="5"/>
          </p:nvPr>
        </p:nvSpPr>
        <p:spPr/>
        <p:txBody>
          <a:bodyPr/>
          <a:lstStyle/>
          <a:p>
            <a:fld id="{83DA0F44-CFBF-064A-A2D3-8451CFEA5746}" type="slidenum">
              <a:rPr lang="en-US" smtClean="0"/>
              <a:t>15</a:t>
            </a:fld>
            <a:endParaRPr lang="en-US"/>
          </a:p>
        </p:txBody>
      </p:sp>
    </p:spTree>
    <p:extLst>
      <p:ext uri="{BB962C8B-B14F-4D97-AF65-F5344CB8AC3E}">
        <p14:creationId xmlns:p14="http://schemas.microsoft.com/office/powerpoint/2010/main" val="103746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copy of our “WHITE” sheet for Tree of Life XL. You can also download a copy along with these slides in the presentation portal. We are going to focus on the right side where all the results are.</a:t>
            </a:r>
          </a:p>
          <a:p>
            <a:endParaRPr lang="en-US" dirty="0"/>
          </a:p>
        </p:txBody>
      </p:sp>
      <p:sp>
        <p:nvSpPr>
          <p:cNvPr id="4" name="Slide Number Placeholder 3"/>
          <p:cNvSpPr>
            <a:spLocks noGrp="1"/>
          </p:cNvSpPr>
          <p:nvPr>
            <p:ph type="sldNum" sz="quarter" idx="5"/>
          </p:nvPr>
        </p:nvSpPr>
        <p:spPr/>
        <p:txBody>
          <a:bodyPr/>
          <a:lstStyle/>
          <a:p>
            <a:fld id="{9D0F9BEA-83A3-4DA8-9CBF-AF6E0523D98E}" type="slidenum">
              <a:rPr lang="en-US" smtClean="0"/>
              <a:t>16</a:t>
            </a:fld>
            <a:endParaRPr lang="en-US"/>
          </a:p>
        </p:txBody>
      </p:sp>
    </p:spTree>
    <p:extLst>
      <p:ext uri="{BB962C8B-B14F-4D97-AF65-F5344CB8AC3E}">
        <p14:creationId xmlns:p14="http://schemas.microsoft.com/office/powerpoint/2010/main" val="140859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14D66-F9A3-8A24-98B9-6992563CE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734A7-54D6-588D-434F-B48A305BD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4E149-B8A8-8677-50FF-E943B211449C}"/>
              </a:ext>
            </a:extLst>
          </p:cNvPr>
          <p:cNvSpPr>
            <a:spLocks noGrp="1"/>
          </p:cNvSpPr>
          <p:nvPr>
            <p:ph type="body" idx="1"/>
          </p:nvPr>
        </p:nvSpPr>
        <p:spPr/>
        <p:txBody>
          <a:bodyPr/>
          <a:lstStyle/>
          <a:p>
            <a:r>
              <a:rPr lang="en-US" dirty="0"/>
              <a:t>Here is the QR code or web address for a copy of our “WHITE” sheet. I will wait just a few seconds more.</a:t>
            </a:r>
          </a:p>
        </p:txBody>
      </p:sp>
      <p:sp>
        <p:nvSpPr>
          <p:cNvPr id="4" name="Slide Number Placeholder 3">
            <a:extLst>
              <a:ext uri="{FF2B5EF4-FFF2-40B4-BE49-F238E27FC236}">
                <a16:creationId xmlns:a16="http://schemas.microsoft.com/office/drawing/2014/main" id="{C38FA5AA-DC83-C773-3978-91758136FF39}"/>
              </a:ext>
            </a:extLst>
          </p:cNvPr>
          <p:cNvSpPr>
            <a:spLocks noGrp="1"/>
          </p:cNvSpPr>
          <p:nvPr>
            <p:ph type="sldNum" sz="quarter" idx="5"/>
          </p:nvPr>
        </p:nvSpPr>
        <p:spPr/>
        <p:txBody>
          <a:bodyPr/>
          <a:lstStyle/>
          <a:p>
            <a:fld id="{013B702B-8F80-644B-8497-6DDFC3A65120}" type="slidenum">
              <a:rPr lang="en-US" smtClean="0"/>
              <a:t>17</a:t>
            </a:fld>
            <a:endParaRPr lang="en-US"/>
          </a:p>
        </p:txBody>
      </p:sp>
    </p:spTree>
    <p:extLst>
      <p:ext uri="{BB962C8B-B14F-4D97-AF65-F5344CB8AC3E}">
        <p14:creationId xmlns:p14="http://schemas.microsoft.com/office/powerpoint/2010/main" val="278676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effect of d-</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lenolate</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the immune parameters of healthy volunteers. T cells are a major component of having an adaptive immune system. The T cells are directly responsible for killing infected host cells, activating other immune cells and providing an immune response. CD25, CD3, 4, 8, 71, and 19 are markers that we looked at to tell us if we were creating an adaptive immune system.</a:t>
            </a:r>
          </a:p>
          <a:p>
            <a:pPr marL="0" marR="0" lvl="0" indent="0" defTabSz="457200" eaLnBrk="1" fontAlgn="auto" latinLnBrk="0" hangingPunct="1">
              <a:lnSpc>
                <a:spcPct val="125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Look at the graph, Do you see how most markers show an increase, decrease and an unchanged portions. This is because Olive Leaf Extract is an immune modulator. An underactive immune system, we see an increase. Overactive immune system we see a quieting effect of the immune system. NEXT: Notice the circled portion, The Th or  helper cells, The TH cells “Coach” or activate B cells telling them when and how to make antibodies. Now your body WBCs are like packman going around eating pathogens they encounter. They don’t need to trigger a huge immune response… leaving the rest of your body unprotected. This is how an immunocompromised persons body reacts! . . .  Being immunocompromised is a thing of the past.</a:t>
            </a:r>
          </a:p>
          <a:p>
            <a:endParaRPr lang="en-US" dirty="0"/>
          </a:p>
        </p:txBody>
      </p:sp>
    </p:spTree>
    <p:extLst>
      <p:ext uri="{BB962C8B-B14F-4D97-AF65-F5344CB8AC3E}">
        <p14:creationId xmlns:p14="http://schemas.microsoft.com/office/powerpoint/2010/main" val="156750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048B-4BC3-BCC1-9E9B-A066671E0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F113F-781C-44CA-9083-CC7C738A2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23956-8554-A603-6EC6-F4BAF10CB8EE}"/>
              </a:ext>
            </a:extLst>
          </p:cNvPr>
          <p:cNvSpPr>
            <a:spLocks noGrp="1"/>
          </p:cNvSpPr>
          <p:nvPr>
            <p:ph type="body" idx="1"/>
          </p:nvPr>
        </p:nvSpPr>
        <p:spPr/>
        <p:txBody>
          <a:bodyPr/>
          <a:lstStyle/>
          <a:p>
            <a:r>
              <a:rPr lang="en-US" dirty="0"/>
              <a:t>OLE with its WBC activation and antiviral properties cover the immune system on the Micro level. Lets take this one step further to enhance the OLE. </a:t>
            </a:r>
          </a:p>
          <a:p>
            <a:endParaRPr lang="en-US" dirty="0"/>
          </a:p>
          <a:p>
            <a:r>
              <a:rPr lang="en-US" dirty="0"/>
              <a:t>???We’ve got the micro what to add to cover the macro and enhance the OLE?</a:t>
            </a:r>
          </a:p>
          <a:p>
            <a:endParaRPr lang="en-US" dirty="0"/>
          </a:p>
        </p:txBody>
      </p:sp>
      <p:sp>
        <p:nvSpPr>
          <p:cNvPr id="4" name="Slide Number Placeholder 3">
            <a:extLst>
              <a:ext uri="{FF2B5EF4-FFF2-40B4-BE49-F238E27FC236}">
                <a16:creationId xmlns:a16="http://schemas.microsoft.com/office/drawing/2014/main" id="{BEE1DB21-0436-9CB1-11E4-8021E89E58D6}"/>
              </a:ext>
            </a:extLst>
          </p:cNvPr>
          <p:cNvSpPr>
            <a:spLocks noGrp="1"/>
          </p:cNvSpPr>
          <p:nvPr>
            <p:ph type="sldNum" sz="quarter" idx="5"/>
          </p:nvPr>
        </p:nvSpPr>
        <p:spPr/>
        <p:txBody>
          <a:bodyPr/>
          <a:lstStyle/>
          <a:p>
            <a:fld id="{013B702B-8F80-644B-8497-6DDFC3A65120}" type="slidenum">
              <a:rPr lang="en-US" smtClean="0"/>
              <a:t>19</a:t>
            </a:fld>
            <a:endParaRPr lang="en-US"/>
          </a:p>
        </p:txBody>
      </p:sp>
    </p:spTree>
    <p:extLst>
      <p:ext uri="{BB962C8B-B14F-4D97-AF65-F5344CB8AC3E}">
        <p14:creationId xmlns:p14="http://schemas.microsoft.com/office/powerpoint/2010/main" val="77831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watching this great! You can still scan this QR code to download the presentation and slides.  If you are watching this on your phone, take a screen shot. The QR code takes you to rev22-2.com forward slash presentation. If you don’t have an account yet, or can't remember your password, at the end of the presentation I will have a QR code that will bypass the account login and let you place an order. Remember, REV222 products are only available to you and not the public. Lets get started.</a:t>
            </a:r>
          </a:p>
        </p:txBody>
      </p:sp>
      <p:sp>
        <p:nvSpPr>
          <p:cNvPr id="4" name="Slide Number Placeholder 3"/>
          <p:cNvSpPr>
            <a:spLocks noGrp="1"/>
          </p:cNvSpPr>
          <p:nvPr>
            <p:ph type="sldNum" sz="quarter" idx="5"/>
          </p:nvPr>
        </p:nvSpPr>
        <p:spPr/>
        <p:txBody>
          <a:bodyPr/>
          <a:lstStyle/>
          <a:p>
            <a:fld id="{013B702B-8F80-644B-8497-6DDFC3A65120}" type="slidenum">
              <a:rPr lang="en-US" smtClean="0"/>
              <a:t>2</a:t>
            </a:fld>
            <a:endParaRPr lang="en-US"/>
          </a:p>
        </p:txBody>
      </p:sp>
    </p:spTree>
    <p:extLst>
      <p:ext uri="{BB962C8B-B14F-4D97-AF65-F5344CB8AC3E}">
        <p14:creationId xmlns:p14="http://schemas.microsoft.com/office/powerpoint/2010/main" val="2344210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CC88-3154-D6AC-E63B-427E69A2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972A3-002B-6EE9-87EE-DE268DD9E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DC8FE-12A9-9B85-C0FD-B1034D162391}"/>
              </a:ext>
            </a:extLst>
          </p:cNvPr>
          <p:cNvSpPr>
            <a:spLocks noGrp="1"/>
          </p:cNvSpPr>
          <p:nvPr>
            <p:ph type="body" idx="1"/>
          </p:nvPr>
        </p:nvSpPr>
        <p:spPr/>
        <p:txBody>
          <a:bodyPr/>
          <a:lstStyle/>
          <a:p>
            <a:r>
              <a:rPr lang="en-US" dirty="0"/>
              <a:t>We already have OLE. NEXT Oregano… Oregano is known for its direct ability to fight infections, especially respiratory and digestive. Oregano takes more of a Macro approach to immunity. </a:t>
            </a:r>
          </a:p>
        </p:txBody>
      </p:sp>
      <p:sp>
        <p:nvSpPr>
          <p:cNvPr id="4" name="Slide Number Placeholder 3">
            <a:extLst>
              <a:ext uri="{FF2B5EF4-FFF2-40B4-BE49-F238E27FC236}">
                <a16:creationId xmlns:a16="http://schemas.microsoft.com/office/drawing/2014/main" id="{160DD675-C8A4-5C18-EED0-9E0F23C09B87}"/>
              </a:ext>
            </a:extLst>
          </p:cNvPr>
          <p:cNvSpPr>
            <a:spLocks noGrp="1"/>
          </p:cNvSpPr>
          <p:nvPr>
            <p:ph type="sldNum" sz="quarter" idx="5"/>
          </p:nvPr>
        </p:nvSpPr>
        <p:spPr/>
        <p:txBody>
          <a:bodyPr/>
          <a:lstStyle/>
          <a:p>
            <a:fld id="{83DA0F44-CFBF-064A-A2D3-8451CFEA5746}" type="slidenum">
              <a:rPr lang="en-US" smtClean="0"/>
              <a:t>20</a:t>
            </a:fld>
            <a:endParaRPr lang="en-US"/>
          </a:p>
        </p:txBody>
      </p:sp>
    </p:spTree>
    <p:extLst>
      <p:ext uri="{BB962C8B-B14F-4D97-AF65-F5344CB8AC3E}">
        <p14:creationId xmlns:p14="http://schemas.microsoft.com/office/powerpoint/2010/main" val="1971279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do you think about when you think Oregano? Without question PIZZA… or pasta!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also checks a lot of boxes with regards to health benefits. It has Anti-Fungal and Anti-Bacterial properties. It is also used for Gut Health, Respiration and Inflammation issues. Even thought it is in a capsule and sealed.. It still has a strong warm herbal scent.</a:t>
            </a:r>
          </a:p>
        </p:txBody>
      </p:sp>
      <p:sp>
        <p:nvSpPr>
          <p:cNvPr id="4" name="Slide Number Placeholder 3"/>
          <p:cNvSpPr>
            <a:spLocks noGrp="1"/>
          </p:cNvSpPr>
          <p:nvPr>
            <p:ph type="sldNum" sz="quarter" idx="5"/>
          </p:nvPr>
        </p:nvSpPr>
        <p:spPr/>
        <p:txBody>
          <a:bodyPr/>
          <a:lstStyle/>
          <a:p>
            <a:fld id="{83DA0F44-CFBF-064A-A2D3-8451CFEA5746}" type="slidenum">
              <a:rPr lang="en-US" smtClean="0"/>
              <a:t>21</a:t>
            </a:fld>
            <a:endParaRPr lang="en-US"/>
          </a:p>
        </p:txBody>
      </p:sp>
    </p:spTree>
    <p:extLst>
      <p:ext uri="{BB962C8B-B14F-4D97-AF65-F5344CB8AC3E}">
        <p14:creationId xmlns:p14="http://schemas.microsoft.com/office/powerpoint/2010/main" val="103118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Oregano as P73 has the health benefits from the previous slide, it is Anti-Fungal, Anti-Bacterial and anti-inflammatory. In addition, it has anti-microbial and anti-oxidant protection against free radicals.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P73 formula is uniquely pure and potent.</a:t>
            </a:r>
            <a:endParaRPr lang="en-US" dirty="0"/>
          </a:p>
        </p:txBody>
      </p:sp>
      <p:sp>
        <p:nvSpPr>
          <p:cNvPr id="4" name="Slide Number Placeholder 3"/>
          <p:cNvSpPr>
            <a:spLocks noGrp="1"/>
          </p:cNvSpPr>
          <p:nvPr>
            <p:ph type="sldNum" sz="quarter" idx="5"/>
          </p:nvPr>
        </p:nvSpPr>
        <p:spPr/>
        <p:txBody>
          <a:bodyPr/>
          <a:lstStyle/>
          <a:p>
            <a:fld id="{83DA0F44-CFBF-064A-A2D3-8451CFEA5746}" type="slidenum">
              <a:rPr lang="en-US" smtClean="0"/>
              <a:t>22</a:t>
            </a:fld>
            <a:endParaRPr lang="en-US"/>
          </a:p>
        </p:txBody>
      </p:sp>
    </p:spTree>
    <p:extLst>
      <p:ext uri="{BB962C8B-B14F-4D97-AF65-F5344CB8AC3E}">
        <p14:creationId xmlns:p14="http://schemas.microsoft.com/office/powerpoint/2010/main" val="1154480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real difference… Active Ingredients. Active Ingredients and the ability to retain as much of nature as possible. Retaining the full spectrum of what oregano has to offer. </a:t>
            </a:r>
          </a:p>
          <a:p>
            <a:endParaRPr lang="en-US" dirty="0"/>
          </a:p>
          <a:p>
            <a:r>
              <a:rPr lang="en-US" dirty="0"/>
              <a:t>Just like with oleuropein and OLE, CAR-</a:t>
            </a:r>
            <a:r>
              <a:rPr lang="en-US" dirty="0" err="1"/>
              <a:t>vah</a:t>
            </a:r>
            <a:r>
              <a:rPr lang="en-US" dirty="0"/>
              <a:t>-crawl is typically the active ingredient companies look for because of its antimicrobial and fungal properties. But standardizing or focusing on one ingredient, you miss all that the plant has to offer.  As I began to learn about oregano, it had one major side effect. It is not recommended for daily consumption. This was going to be an issue because our protocols can sometime last 6 months. </a:t>
            </a:r>
          </a:p>
        </p:txBody>
      </p:sp>
      <p:sp>
        <p:nvSpPr>
          <p:cNvPr id="4" name="Slide Number Placeholder 3"/>
          <p:cNvSpPr>
            <a:spLocks noGrp="1"/>
          </p:cNvSpPr>
          <p:nvPr>
            <p:ph type="sldNum" sz="quarter" idx="5"/>
          </p:nvPr>
        </p:nvSpPr>
        <p:spPr/>
        <p:txBody>
          <a:bodyPr/>
          <a:lstStyle/>
          <a:p>
            <a:fld id="{83DA0F44-CFBF-064A-A2D3-8451CFEA5746}" type="slidenum">
              <a:rPr lang="en-US" smtClean="0"/>
              <a:t>23</a:t>
            </a:fld>
            <a:endParaRPr lang="en-US"/>
          </a:p>
        </p:txBody>
      </p:sp>
    </p:spTree>
    <p:extLst>
      <p:ext uri="{BB962C8B-B14F-4D97-AF65-F5344CB8AC3E}">
        <p14:creationId xmlns:p14="http://schemas.microsoft.com/office/powerpoint/2010/main" val="11361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9003-ADBF-6F61-C324-1AE2BB1F5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09CCC-A8E1-E8FD-0C31-C63BA940F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58B97-98A1-851A-776D-82EF50129907}"/>
              </a:ext>
            </a:extLst>
          </p:cNvPr>
          <p:cNvSpPr>
            <a:spLocks noGrp="1"/>
          </p:cNvSpPr>
          <p:nvPr>
            <p:ph type="body" idx="1"/>
          </p:nvPr>
        </p:nvSpPr>
        <p:spPr/>
        <p:txBody>
          <a:bodyPr/>
          <a:lstStyle/>
          <a:p>
            <a:r>
              <a:rPr lang="en-US" dirty="0"/>
              <a:t>P73 was making a claim that it is the only edible daily use, WILD, handpicked oregano. How? NEXT Thymol. Thymol, in other oregano extracts have higher levels of thymol that disrupt the mucous membranes and digestive tract. Chronic high intake also stresses the liver and kidneys. What is high? Italy variety has up to 56% and Mexican oregano has 14-16% thymol. </a:t>
            </a:r>
          </a:p>
          <a:p>
            <a:endParaRPr lang="en-US" dirty="0"/>
          </a:p>
          <a:p>
            <a:r>
              <a:rPr lang="en-US" dirty="0"/>
              <a:t>Typically, high levels of CAR-</a:t>
            </a:r>
            <a:r>
              <a:rPr lang="en-US" dirty="0" err="1"/>
              <a:t>vah</a:t>
            </a:r>
            <a:r>
              <a:rPr lang="en-US" dirty="0"/>
              <a:t>-crawl also give you high levels of Thymol. If the push is for the highest levels of CAR-</a:t>
            </a:r>
            <a:r>
              <a:rPr lang="en-US" dirty="0" err="1"/>
              <a:t>vah</a:t>
            </a:r>
            <a:r>
              <a:rPr lang="en-US" dirty="0"/>
              <a:t>-crawl then one would also expect high levels of thymol. </a:t>
            </a:r>
          </a:p>
          <a:p>
            <a:endParaRPr lang="en-US" dirty="0"/>
          </a:p>
          <a:p>
            <a:r>
              <a:rPr lang="en-US" dirty="0"/>
              <a:t>Thymol is GRAS below 2% for daily use. P73 is typically below 1% but has a minimum standard of less than 2%.    What was I missing out by having a low level of Thymol. Thymol works directly on the immune system, and I know OLE has that covered. </a:t>
            </a:r>
          </a:p>
        </p:txBody>
      </p:sp>
      <p:sp>
        <p:nvSpPr>
          <p:cNvPr id="4" name="Slide Number Placeholder 3">
            <a:extLst>
              <a:ext uri="{FF2B5EF4-FFF2-40B4-BE49-F238E27FC236}">
                <a16:creationId xmlns:a16="http://schemas.microsoft.com/office/drawing/2014/main" id="{46F5F5F8-B232-18FE-1133-C93F07A29D0B}"/>
              </a:ext>
            </a:extLst>
          </p:cNvPr>
          <p:cNvSpPr>
            <a:spLocks noGrp="1"/>
          </p:cNvSpPr>
          <p:nvPr>
            <p:ph type="sldNum" sz="quarter" idx="5"/>
          </p:nvPr>
        </p:nvSpPr>
        <p:spPr/>
        <p:txBody>
          <a:bodyPr/>
          <a:lstStyle/>
          <a:p>
            <a:fld id="{83DA0F44-CFBF-064A-A2D3-8451CFEA5746}" type="slidenum">
              <a:rPr lang="en-US" smtClean="0"/>
              <a:t>24</a:t>
            </a:fld>
            <a:endParaRPr lang="en-US"/>
          </a:p>
        </p:txBody>
      </p:sp>
    </p:spTree>
    <p:extLst>
      <p:ext uri="{BB962C8B-B14F-4D97-AF65-F5344CB8AC3E}">
        <p14:creationId xmlns:p14="http://schemas.microsoft.com/office/powerpoint/2010/main" val="4150488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0E315-2761-9F84-EF2C-05F8A9DB3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DB71E-0782-0215-AF15-5F44785A2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FFEDD-47A0-F3F9-2AC9-055F1F15ABDA}"/>
              </a:ext>
            </a:extLst>
          </p:cNvPr>
          <p:cNvSpPr>
            <a:spLocks noGrp="1"/>
          </p:cNvSpPr>
          <p:nvPr>
            <p:ph type="body" idx="1"/>
          </p:nvPr>
        </p:nvSpPr>
        <p:spPr/>
        <p:txBody>
          <a:bodyPr/>
          <a:lstStyle/>
          <a:p>
            <a:r>
              <a:rPr lang="en-US" dirty="0"/>
              <a:t>The P73 Difference, The only edible daily use, WILD, handpicked, mediterranean oregano. With the wisdom derived from years of tradition it is the unmatched leader in quality and power. </a:t>
            </a:r>
          </a:p>
        </p:txBody>
      </p:sp>
      <p:sp>
        <p:nvSpPr>
          <p:cNvPr id="4" name="Slide Number Placeholder 3">
            <a:extLst>
              <a:ext uri="{FF2B5EF4-FFF2-40B4-BE49-F238E27FC236}">
                <a16:creationId xmlns:a16="http://schemas.microsoft.com/office/drawing/2014/main" id="{803156D3-E81D-29A7-D891-12B0118A8F8E}"/>
              </a:ext>
            </a:extLst>
          </p:cNvPr>
          <p:cNvSpPr>
            <a:spLocks noGrp="1"/>
          </p:cNvSpPr>
          <p:nvPr>
            <p:ph type="sldNum" sz="quarter" idx="5"/>
          </p:nvPr>
        </p:nvSpPr>
        <p:spPr/>
        <p:txBody>
          <a:bodyPr/>
          <a:lstStyle/>
          <a:p>
            <a:fld id="{83DA0F44-CFBF-064A-A2D3-8451CFEA5746}" type="slidenum">
              <a:rPr lang="en-US" smtClean="0"/>
              <a:t>25</a:t>
            </a:fld>
            <a:endParaRPr lang="en-US"/>
          </a:p>
        </p:txBody>
      </p:sp>
    </p:spTree>
    <p:extLst>
      <p:ext uri="{BB962C8B-B14F-4D97-AF65-F5344CB8AC3E}">
        <p14:creationId xmlns:p14="http://schemas.microsoft.com/office/powerpoint/2010/main" val="3855685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93CB0-91C4-4C79-ABF3-1B98CA3AC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97D4D-90DD-A69E-4A8F-68270BC1C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ED92A-67BC-7528-68BF-1EA8D34ED79B}"/>
              </a:ext>
            </a:extLst>
          </p:cNvPr>
          <p:cNvSpPr>
            <a:spLocks noGrp="1"/>
          </p:cNvSpPr>
          <p:nvPr>
            <p:ph type="body" idx="1"/>
          </p:nvPr>
        </p:nvSpPr>
        <p:spPr/>
        <p:txBody>
          <a:bodyPr/>
          <a:lstStyle/>
          <a:p>
            <a:r>
              <a:rPr lang="en-US" dirty="0"/>
              <a:t>Yes, we know there are lifestyle changes that will help improve our immune system, but for a full spectrum immune support supplement, P73 covers the direct contact or macro portion of your immune system… NEXT while d-Lenolate boost your immune system on a micro or cellular level.</a:t>
            </a:r>
          </a:p>
        </p:txBody>
      </p:sp>
      <p:sp>
        <p:nvSpPr>
          <p:cNvPr id="4" name="Slide Number Placeholder 3">
            <a:extLst>
              <a:ext uri="{FF2B5EF4-FFF2-40B4-BE49-F238E27FC236}">
                <a16:creationId xmlns:a16="http://schemas.microsoft.com/office/drawing/2014/main" id="{F94AD166-1FC0-D5ED-6C38-B115DA98C772}"/>
              </a:ext>
            </a:extLst>
          </p:cNvPr>
          <p:cNvSpPr>
            <a:spLocks noGrp="1"/>
          </p:cNvSpPr>
          <p:nvPr>
            <p:ph type="sldNum" sz="quarter" idx="5"/>
          </p:nvPr>
        </p:nvSpPr>
        <p:spPr/>
        <p:txBody>
          <a:bodyPr/>
          <a:lstStyle/>
          <a:p>
            <a:fld id="{83DA0F44-CFBF-064A-A2D3-8451CFEA5746}" type="slidenum">
              <a:rPr lang="en-US" smtClean="0"/>
              <a:t>26</a:t>
            </a:fld>
            <a:endParaRPr lang="en-US"/>
          </a:p>
        </p:txBody>
      </p:sp>
    </p:spTree>
    <p:extLst>
      <p:ext uri="{BB962C8B-B14F-4D97-AF65-F5344CB8AC3E}">
        <p14:creationId xmlns:p14="http://schemas.microsoft.com/office/powerpoint/2010/main" val="82192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4425-E850-9C27-8281-60E31824C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19441-4A2B-2D16-ECE6-7F935381E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68F61-7B9C-3171-6D18-E76D539526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what it looks like to live better through nature with a full spectrum immune support supplement. </a:t>
            </a:r>
          </a:p>
        </p:txBody>
      </p:sp>
      <p:sp>
        <p:nvSpPr>
          <p:cNvPr id="4" name="Slide Number Placeholder 3">
            <a:extLst>
              <a:ext uri="{FF2B5EF4-FFF2-40B4-BE49-F238E27FC236}">
                <a16:creationId xmlns:a16="http://schemas.microsoft.com/office/drawing/2014/main" id="{FD37F55A-1D6E-05E6-136B-559713485178}"/>
              </a:ext>
            </a:extLst>
          </p:cNvPr>
          <p:cNvSpPr>
            <a:spLocks noGrp="1"/>
          </p:cNvSpPr>
          <p:nvPr>
            <p:ph type="sldNum" sz="quarter" idx="5"/>
          </p:nvPr>
        </p:nvSpPr>
        <p:spPr/>
        <p:txBody>
          <a:bodyPr/>
          <a:lstStyle/>
          <a:p>
            <a:fld id="{013B702B-8F80-644B-8497-6DDFC3A65120}" type="slidenum">
              <a:rPr lang="en-US" smtClean="0"/>
              <a:t>27</a:t>
            </a:fld>
            <a:endParaRPr lang="en-US"/>
          </a:p>
        </p:txBody>
      </p:sp>
    </p:spTree>
    <p:extLst>
      <p:ext uri="{BB962C8B-B14F-4D97-AF65-F5344CB8AC3E}">
        <p14:creationId xmlns:p14="http://schemas.microsoft.com/office/powerpoint/2010/main" val="3864127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44647-7B13-F362-10BB-6F3B7BCCB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AE6E3-1BF9-559F-F37E-D2D586E7B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8DE9E-F1B6-26BF-856B-CDCC02E762B9}"/>
              </a:ext>
            </a:extLst>
          </p:cNvPr>
          <p:cNvSpPr>
            <a:spLocks noGrp="1"/>
          </p:cNvSpPr>
          <p:nvPr>
            <p:ph type="body" idx="1"/>
          </p:nvPr>
        </p:nvSpPr>
        <p:spPr/>
        <p:txBody>
          <a:bodyPr/>
          <a:lstStyle/>
          <a:p>
            <a:r>
              <a:rPr lang="en-US" dirty="0"/>
              <a:t>We get the P73 providing immune defense and the d-Lenolate offering the long term immune and cardiovascular support. Building a balanced approach to immune health. We have already seen quicker results with acute issue compared to the Tree of Life XL by itself. All the high quality ingredients are sustainably sourced and free from additives, fillers, synthetic substances and is never standardized. We have reviewed the science and what we expect to happen… lets take a look at real life.</a:t>
            </a:r>
          </a:p>
        </p:txBody>
      </p:sp>
      <p:sp>
        <p:nvSpPr>
          <p:cNvPr id="4" name="Slide Number Placeholder 3">
            <a:extLst>
              <a:ext uri="{FF2B5EF4-FFF2-40B4-BE49-F238E27FC236}">
                <a16:creationId xmlns:a16="http://schemas.microsoft.com/office/drawing/2014/main" id="{306F8174-2C3E-DD97-A299-8C45527EE26D}"/>
              </a:ext>
            </a:extLst>
          </p:cNvPr>
          <p:cNvSpPr>
            <a:spLocks noGrp="1"/>
          </p:cNvSpPr>
          <p:nvPr>
            <p:ph type="sldNum" sz="quarter" idx="5"/>
          </p:nvPr>
        </p:nvSpPr>
        <p:spPr/>
        <p:txBody>
          <a:bodyPr/>
          <a:lstStyle/>
          <a:p>
            <a:fld id="{83DA0F44-CFBF-064A-A2D3-8451CFEA5746}" type="slidenum">
              <a:rPr lang="en-US" smtClean="0"/>
              <a:t>28</a:t>
            </a:fld>
            <a:endParaRPr lang="en-US"/>
          </a:p>
        </p:txBody>
      </p:sp>
    </p:spTree>
    <p:extLst>
      <p:ext uri="{BB962C8B-B14F-4D97-AF65-F5344CB8AC3E}">
        <p14:creationId xmlns:p14="http://schemas.microsoft.com/office/powerpoint/2010/main" val="473630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dual defense is going to be for those patients that have reoccurring fungal or bacterial issues. Maintenance is going to be 1 – 2 capsules daily; at the first sign of infection start on 1 capsule 3 times daily.  We are going to recommend 32oz of water with a pinch of sea salt, juice from a lemon and a good probiotic. Unfortunately, most people will not start on something unless they have an issue they want resolved. Therefore, lets look at the chronic dosing.</a:t>
            </a:r>
          </a:p>
        </p:txBody>
      </p:sp>
      <p:sp>
        <p:nvSpPr>
          <p:cNvPr id="4" name="Slide Number Placeholder 3"/>
          <p:cNvSpPr>
            <a:spLocks noGrp="1"/>
          </p:cNvSpPr>
          <p:nvPr>
            <p:ph type="sldNum" sz="quarter" idx="5"/>
          </p:nvPr>
        </p:nvSpPr>
        <p:spPr/>
        <p:txBody>
          <a:bodyPr/>
          <a:lstStyle/>
          <a:p>
            <a:fld id="{83DA0F44-CFBF-064A-A2D3-8451CFEA5746}" type="slidenum">
              <a:rPr lang="en-US" smtClean="0"/>
              <a:t>29</a:t>
            </a:fld>
            <a:endParaRPr lang="en-US"/>
          </a:p>
        </p:txBody>
      </p:sp>
    </p:spTree>
    <p:extLst>
      <p:ext uri="{BB962C8B-B14F-4D97-AF65-F5344CB8AC3E}">
        <p14:creationId xmlns:p14="http://schemas.microsoft.com/office/powerpoint/2010/main" val="255994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Thank you for taking the time to educate yourself. NEXT “People” are looking for “other” people to have the answers. When you share information with someone you now become the Expert, Physician, Specialist, Healer MD, GP. That is why people love reviews! For you specifically, when you speak to colleges, they see you as the expert of specialist. Lets make you an expert.</a:t>
            </a:r>
          </a:p>
        </p:txBody>
      </p:sp>
      <p:sp>
        <p:nvSpPr>
          <p:cNvPr id="4" name="Slide Number Placeholder 3"/>
          <p:cNvSpPr>
            <a:spLocks noGrp="1"/>
          </p:cNvSpPr>
          <p:nvPr>
            <p:ph type="sldNum" sz="quarter" idx="5"/>
          </p:nvPr>
        </p:nvSpPr>
        <p:spPr/>
        <p:txBody>
          <a:bodyPr/>
          <a:lstStyle/>
          <a:p>
            <a:fld id="{013B702B-8F80-644B-8497-6DDFC3A65120}" type="slidenum">
              <a:rPr lang="en-US" smtClean="0"/>
              <a:t>3</a:t>
            </a:fld>
            <a:endParaRPr lang="en-US"/>
          </a:p>
        </p:txBody>
      </p:sp>
    </p:spTree>
    <p:extLst>
      <p:ext uri="{BB962C8B-B14F-4D97-AF65-F5344CB8AC3E}">
        <p14:creationId xmlns:p14="http://schemas.microsoft.com/office/powerpoint/2010/main" val="2535103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C1974-C1C6-6BB8-D9B5-B2790E091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E38F8-4C1F-C22B-7447-7E99A3F3E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805B9-14B0-55F6-59A3-ABADAD42B7F5}"/>
              </a:ext>
            </a:extLst>
          </p:cNvPr>
          <p:cNvSpPr>
            <a:spLocks noGrp="1"/>
          </p:cNvSpPr>
          <p:nvPr>
            <p:ph type="body" idx="1"/>
          </p:nvPr>
        </p:nvSpPr>
        <p:spPr/>
        <p:txBody>
          <a:bodyPr/>
          <a:lstStyle/>
          <a:p>
            <a:r>
              <a:rPr lang="en-US" dirty="0"/>
              <a:t>Chronic issues tend to be the result of immunocompromised individuals. Tree of Life XL boosts your immune system on that cellular level; taking the patient from </a:t>
            </a:r>
            <a:r>
              <a:rPr lang="en-US" dirty="0" err="1"/>
              <a:t>immuocomprmised</a:t>
            </a:r>
            <a:r>
              <a:rPr lang="en-US" dirty="0"/>
              <a:t> to a properly functioning immune system. This will eliminate the chronic infection in time, however, adding Dual Health Defense will decreased the duration of symptoms. This protocol is designed specifically for fungal and bacterial conditions. I would like to note that it is not unusual for the patient to dramatically improve within the first 48hrs to then see a plateau from the patients perspective… this is normal, and not in every case. Lets see where to use this dosing.</a:t>
            </a:r>
          </a:p>
          <a:p>
            <a:endParaRPr lang="en-US" dirty="0"/>
          </a:p>
        </p:txBody>
      </p:sp>
      <p:sp>
        <p:nvSpPr>
          <p:cNvPr id="4" name="Slide Number Placeholder 3">
            <a:extLst>
              <a:ext uri="{FF2B5EF4-FFF2-40B4-BE49-F238E27FC236}">
                <a16:creationId xmlns:a16="http://schemas.microsoft.com/office/drawing/2014/main" id="{815F836B-A01C-E889-B90F-9D37A46F4D8D}"/>
              </a:ext>
            </a:extLst>
          </p:cNvPr>
          <p:cNvSpPr>
            <a:spLocks noGrp="1"/>
          </p:cNvSpPr>
          <p:nvPr>
            <p:ph type="sldNum" sz="quarter" idx="5"/>
          </p:nvPr>
        </p:nvSpPr>
        <p:spPr/>
        <p:txBody>
          <a:bodyPr/>
          <a:lstStyle/>
          <a:p>
            <a:fld id="{83DA0F44-CFBF-064A-A2D3-8451CFEA5746}" type="slidenum">
              <a:rPr lang="en-US" smtClean="0"/>
              <a:t>30</a:t>
            </a:fld>
            <a:endParaRPr lang="en-US"/>
          </a:p>
        </p:txBody>
      </p:sp>
    </p:spTree>
    <p:extLst>
      <p:ext uri="{BB962C8B-B14F-4D97-AF65-F5344CB8AC3E}">
        <p14:creationId xmlns:p14="http://schemas.microsoft.com/office/powerpoint/2010/main" val="2735172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864F8-E739-462C-8B4C-B3CBC919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B6453-2A35-58AC-FC6A-73DCF1FC0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D1FA8-984F-5E6B-C336-750E40F350D3}"/>
              </a:ext>
            </a:extLst>
          </p:cNvPr>
          <p:cNvSpPr>
            <a:spLocks noGrp="1"/>
          </p:cNvSpPr>
          <p:nvPr>
            <p:ph type="body" idx="1"/>
          </p:nvPr>
        </p:nvSpPr>
        <p:spPr/>
        <p:txBody>
          <a:bodyPr/>
          <a:lstStyle/>
          <a:p>
            <a:r>
              <a:rPr lang="en-US" dirty="0"/>
              <a:t>Health Conditions, Asthma, bronchitis, sinusitis, candida, Lyme disease, vaginitis, </a:t>
            </a:r>
          </a:p>
          <a:p>
            <a:r>
              <a:rPr lang="en-US" dirty="0"/>
              <a:t>I was a little surprised by the Restless leg syndrome and arthritis. I thought this would be mechanical or neurological problem. However, I could not deny the number of reports where these issues were resolved. </a:t>
            </a:r>
          </a:p>
        </p:txBody>
      </p:sp>
      <p:sp>
        <p:nvSpPr>
          <p:cNvPr id="4" name="Slide Number Placeholder 3">
            <a:extLst>
              <a:ext uri="{FF2B5EF4-FFF2-40B4-BE49-F238E27FC236}">
                <a16:creationId xmlns:a16="http://schemas.microsoft.com/office/drawing/2014/main" id="{6DB357AD-27BB-F0F0-C830-099681D2C99C}"/>
              </a:ext>
            </a:extLst>
          </p:cNvPr>
          <p:cNvSpPr>
            <a:spLocks noGrp="1"/>
          </p:cNvSpPr>
          <p:nvPr>
            <p:ph type="sldNum" sz="quarter" idx="5"/>
          </p:nvPr>
        </p:nvSpPr>
        <p:spPr/>
        <p:txBody>
          <a:bodyPr/>
          <a:lstStyle/>
          <a:p>
            <a:fld id="{83DA0F44-CFBF-064A-A2D3-8451CFEA5746}" type="slidenum">
              <a:rPr lang="en-US" smtClean="0"/>
              <a:t>31</a:t>
            </a:fld>
            <a:endParaRPr lang="en-US"/>
          </a:p>
        </p:txBody>
      </p:sp>
    </p:spTree>
    <p:extLst>
      <p:ext uri="{BB962C8B-B14F-4D97-AF65-F5344CB8AC3E}">
        <p14:creationId xmlns:p14="http://schemas.microsoft.com/office/powerpoint/2010/main" val="2268938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these issue are delt with by using these meds. The top box are the most common fungal medications. The bottom box are the most common bacterial medications. Dual Health Defense has the potential to replace this entire list. Please note, there is a time and a place for antibiotics and medication. The overuse of antibiotics and medications is part of the continued pandemic that is taking over the modern world. It does seem a little crazy that all these medications were invented before Google and Wi-Fi.</a:t>
            </a:r>
          </a:p>
        </p:txBody>
      </p:sp>
      <p:sp>
        <p:nvSpPr>
          <p:cNvPr id="4" name="Slide Number Placeholder 3"/>
          <p:cNvSpPr>
            <a:spLocks noGrp="1"/>
          </p:cNvSpPr>
          <p:nvPr>
            <p:ph type="sldNum" sz="quarter" idx="5"/>
          </p:nvPr>
        </p:nvSpPr>
        <p:spPr/>
        <p:txBody>
          <a:bodyPr/>
          <a:lstStyle/>
          <a:p>
            <a:fld id="{83DA0F44-CFBF-064A-A2D3-8451CFEA5746}" type="slidenum">
              <a:rPr lang="en-US" smtClean="0"/>
              <a:t>32</a:t>
            </a:fld>
            <a:endParaRPr lang="en-US"/>
          </a:p>
        </p:txBody>
      </p:sp>
    </p:spTree>
    <p:extLst>
      <p:ext uri="{BB962C8B-B14F-4D97-AF65-F5344CB8AC3E}">
        <p14:creationId xmlns:p14="http://schemas.microsoft.com/office/powerpoint/2010/main" val="1629779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430E-F861-C4CF-F479-F49BBFCAB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00029-B4A4-044C-0B35-B8926718D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2E551-975B-917F-3F60-E098D4FD1CD2}"/>
              </a:ext>
            </a:extLst>
          </p:cNvPr>
          <p:cNvSpPr>
            <a:spLocks noGrp="1"/>
          </p:cNvSpPr>
          <p:nvPr>
            <p:ph type="body" idx="1"/>
          </p:nvPr>
        </p:nvSpPr>
        <p:spPr/>
        <p:txBody>
          <a:bodyPr/>
          <a:lstStyle/>
          <a:p>
            <a:r>
              <a:rPr lang="en-US" dirty="0"/>
              <a:t>I did not want to put “when” to use Dual Health Defense in a long list of “NAMED” conditions such as Lyme disease. Here is a list of symptoms where you can know that adding Dual Health Defense is going to at least start… if not eliminate the symptoms. Rarely are we going to start the person on a maintenance does or first sign of infection dosing. I do recommend 30-60 days at the chronic infection dosing. Do not be surprised to see results in less than 30days. However, keep them on the dose to minimize the potential for relapse and allow for the immune system to become adaptive. </a:t>
            </a:r>
          </a:p>
        </p:txBody>
      </p:sp>
      <p:sp>
        <p:nvSpPr>
          <p:cNvPr id="4" name="Slide Number Placeholder 3">
            <a:extLst>
              <a:ext uri="{FF2B5EF4-FFF2-40B4-BE49-F238E27FC236}">
                <a16:creationId xmlns:a16="http://schemas.microsoft.com/office/drawing/2014/main" id="{4713613F-545A-9B77-8C79-5A1252351E1C}"/>
              </a:ext>
            </a:extLst>
          </p:cNvPr>
          <p:cNvSpPr>
            <a:spLocks noGrp="1"/>
          </p:cNvSpPr>
          <p:nvPr>
            <p:ph type="sldNum" sz="quarter" idx="5"/>
          </p:nvPr>
        </p:nvSpPr>
        <p:spPr/>
        <p:txBody>
          <a:bodyPr/>
          <a:lstStyle/>
          <a:p>
            <a:fld id="{83DA0F44-CFBF-064A-A2D3-8451CFEA5746}" type="slidenum">
              <a:rPr lang="en-US" smtClean="0"/>
              <a:t>33</a:t>
            </a:fld>
            <a:endParaRPr lang="en-US"/>
          </a:p>
        </p:txBody>
      </p:sp>
    </p:spTree>
    <p:extLst>
      <p:ext uri="{BB962C8B-B14F-4D97-AF65-F5344CB8AC3E}">
        <p14:creationId xmlns:p14="http://schemas.microsoft.com/office/powerpoint/2010/main" val="2726813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product does come in two sizes. I would like to point out the retail price. You will see there is a range. First, it is important to understand that all REV222 products are only available to approved practitioner or health provider accounts. If you received an email directly or viewed this presentation in person, then you have been qualified for an account. Second, the range is designed to give you an idea of where to price the product depending on your business model. Additionally, REV222 products are not sold amazon keeping your patients coming back to you.</a:t>
            </a:r>
          </a:p>
          <a:p>
            <a:endParaRPr lang="en-US" dirty="0"/>
          </a:p>
          <a:p>
            <a:r>
              <a:rPr lang="en-US" dirty="0"/>
              <a:t>Dual Health Defense is our answer to the new era of immune support for the 21</a:t>
            </a:r>
            <a:r>
              <a:rPr lang="en-US" baseline="30000" dirty="0"/>
              <a:t>st</a:t>
            </a:r>
            <a:r>
              <a:rPr lang="en-US" dirty="0"/>
              <a:t> century immune system and diseases. </a:t>
            </a:r>
          </a:p>
        </p:txBody>
      </p:sp>
      <p:sp>
        <p:nvSpPr>
          <p:cNvPr id="4" name="Slide Number Placeholder 3"/>
          <p:cNvSpPr>
            <a:spLocks noGrp="1"/>
          </p:cNvSpPr>
          <p:nvPr>
            <p:ph type="sldNum" sz="quarter" idx="5"/>
          </p:nvPr>
        </p:nvSpPr>
        <p:spPr/>
        <p:txBody>
          <a:bodyPr/>
          <a:lstStyle/>
          <a:p>
            <a:fld id="{013B702B-8F80-644B-8497-6DDFC3A65120}" type="slidenum">
              <a:rPr lang="en-US" smtClean="0"/>
              <a:t>34</a:t>
            </a:fld>
            <a:endParaRPr lang="en-US"/>
          </a:p>
        </p:txBody>
      </p:sp>
    </p:spTree>
    <p:extLst>
      <p:ext uri="{BB962C8B-B14F-4D97-AF65-F5344CB8AC3E}">
        <p14:creationId xmlns:p14="http://schemas.microsoft.com/office/powerpoint/2010/main" val="3883095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become an expert by learning what is driving the immune health shift and the new era of immune defense.</a:t>
            </a:r>
          </a:p>
          <a:p>
            <a:endParaRPr lang="en-US" dirty="0"/>
          </a:p>
        </p:txBody>
      </p:sp>
      <p:sp>
        <p:nvSpPr>
          <p:cNvPr id="4" name="Slide Number Placeholder 3"/>
          <p:cNvSpPr>
            <a:spLocks noGrp="1"/>
          </p:cNvSpPr>
          <p:nvPr>
            <p:ph type="sldNum" sz="quarter" idx="5"/>
          </p:nvPr>
        </p:nvSpPr>
        <p:spPr/>
        <p:txBody>
          <a:bodyPr/>
          <a:lstStyle/>
          <a:p>
            <a:fld id="{866787B0-3169-1E44-958E-AF79C01101F5}" type="slidenum">
              <a:rPr lang="en-US" smtClean="0"/>
              <a:t>35</a:t>
            </a:fld>
            <a:endParaRPr lang="en-US"/>
          </a:p>
        </p:txBody>
      </p:sp>
    </p:spTree>
    <p:extLst>
      <p:ext uri="{BB962C8B-B14F-4D97-AF65-F5344CB8AC3E}">
        <p14:creationId xmlns:p14="http://schemas.microsoft.com/office/powerpoint/2010/main" val="3798959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0BE0-C131-3A78-D6B4-E685BA504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D4344-6359-993C-1ED7-95032836B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1039A-1C75-351E-4010-203C93478938}"/>
              </a:ext>
            </a:extLst>
          </p:cNvPr>
          <p:cNvSpPr>
            <a:spLocks noGrp="1"/>
          </p:cNvSpPr>
          <p:nvPr>
            <p:ph type="body" idx="1"/>
          </p:nvPr>
        </p:nvSpPr>
        <p:spPr/>
        <p:txBody>
          <a:bodyPr/>
          <a:lstStyle/>
          <a:p>
            <a:r>
              <a:rPr lang="en-US" dirty="0"/>
              <a:t>Here is the QR code and web address one more time for the presentation and “WHITE” sheet. </a:t>
            </a:r>
          </a:p>
        </p:txBody>
      </p:sp>
      <p:sp>
        <p:nvSpPr>
          <p:cNvPr id="4" name="Slide Number Placeholder 3">
            <a:extLst>
              <a:ext uri="{FF2B5EF4-FFF2-40B4-BE49-F238E27FC236}">
                <a16:creationId xmlns:a16="http://schemas.microsoft.com/office/drawing/2014/main" id="{579927BD-DCE5-5BFF-2867-61793DAB1002}"/>
              </a:ext>
            </a:extLst>
          </p:cNvPr>
          <p:cNvSpPr>
            <a:spLocks noGrp="1"/>
          </p:cNvSpPr>
          <p:nvPr>
            <p:ph type="sldNum" sz="quarter" idx="5"/>
          </p:nvPr>
        </p:nvSpPr>
        <p:spPr/>
        <p:txBody>
          <a:bodyPr/>
          <a:lstStyle/>
          <a:p>
            <a:fld id="{013B702B-8F80-644B-8497-6DDFC3A65120}" type="slidenum">
              <a:rPr lang="en-US" smtClean="0"/>
              <a:t>36</a:t>
            </a:fld>
            <a:endParaRPr lang="en-US"/>
          </a:p>
        </p:txBody>
      </p:sp>
    </p:spTree>
    <p:extLst>
      <p:ext uri="{BB962C8B-B14F-4D97-AF65-F5344CB8AC3E}">
        <p14:creationId xmlns:p14="http://schemas.microsoft.com/office/powerpoint/2010/main" val="770361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01FF-EA52-A451-E2AE-9CA30DC4C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EB11A-0590-8606-07DA-96C1EA87F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C4793-EA22-4374-C060-26BF727A4C6A}"/>
              </a:ext>
            </a:extLst>
          </p:cNvPr>
          <p:cNvSpPr>
            <a:spLocks noGrp="1"/>
          </p:cNvSpPr>
          <p:nvPr>
            <p:ph type="body" idx="1"/>
          </p:nvPr>
        </p:nvSpPr>
        <p:spPr/>
        <p:txBody>
          <a:bodyPr/>
          <a:lstStyle/>
          <a:p>
            <a:r>
              <a:rPr lang="en-US" dirty="0"/>
              <a:t>REV222 gives you the control to place orders directly. BUT… you must be logged in to add products to your cart and check out. That can sometimes be difficult when you just want to put in an order. The QR code allows you to bypass the login or create an account process. If you have an account or want account, please put create account in the order notes and we will do the heavy lifting. Please note that the QR code allows you to place one order and all other orders will result in a review status before the order is shipped. If you want to see the full product line, please go to www.REV22-2.com and if you have questions, please email info@rev22-2.com have a wonderful day and stay healthy.</a:t>
            </a:r>
          </a:p>
        </p:txBody>
      </p:sp>
      <p:sp>
        <p:nvSpPr>
          <p:cNvPr id="4" name="Slide Number Placeholder 3">
            <a:extLst>
              <a:ext uri="{FF2B5EF4-FFF2-40B4-BE49-F238E27FC236}">
                <a16:creationId xmlns:a16="http://schemas.microsoft.com/office/drawing/2014/main" id="{40559266-2522-2EBD-671B-825F0EA2E695}"/>
              </a:ext>
            </a:extLst>
          </p:cNvPr>
          <p:cNvSpPr>
            <a:spLocks noGrp="1"/>
          </p:cNvSpPr>
          <p:nvPr>
            <p:ph type="sldNum" sz="quarter" idx="5"/>
          </p:nvPr>
        </p:nvSpPr>
        <p:spPr/>
        <p:txBody>
          <a:bodyPr/>
          <a:lstStyle/>
          <a:p>
            <a:fld id="{013B702B-8F80-644B-8497-6DDFC3A65120}" type="slidenum">
              <a:rPr lang="en-US" smtClean="0"/>
              <a:t>37</a:t>
            </a:fld>
            <a:endParaRPr lang="en-US"/>
          </a:p>
        </p:txBody>
      </p:sp>
    </p:spTree>
    <p:extLst>
      <p:ext uri="{BB962C8B-B14F-4D97-AF65-F5344CB8AC3E}">
        <p14:creationId xmlns:p14="http://schemas.microsoft.com/office/powerpoint/2010/main" val="285018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is power. That is why I started my career in research. REV222 is centered around research and information. NEXT Your immune system is the key to any illness. NEXT How did we deal with illness pre 2020? What did you learn from Covid? How did humans deal with illness thousands of years ago?</a:t>
            </a:r>
          </a:p>
        </p:txBody>
      </p:sp>
      <p:sp>
        <p:nvSpPr>
          <p:cNvPr id="4" name="Slide Number Placeholder 3"/>
          <p:cNvSpPr>
            <a:spLocks noGrp="1"/>
          </p:cNvSpPr>
          <p:nvPr>
            <p:ph type="sldNum" sz="quarter" idx="5"/>
          </p:nvPr>
        </p:nvSpPr>
        <p:spPr/>
        <p:txBody>
          <a:bodyPr/>
          <a:lstStyle/>
          <a:p>
            <a:fld id="{013B702B-8F80-644B-8497-6DDFC3A65120}" type="slidenum">
              <a:rPr lang="en-US" smtClean="0"/>
              <a:t>4</a:t>
            </a:fld>
            <a:endParaRPr lang="en-US"/>
          </a:p>
        </p:txBody>
      </p:sp>
    </p:spTree>
    <p:extLst>
      <p:ext uri="{BB962C8B-B14F-4D97-AF65-F5344CB8AC3E}">
        <p14:creationId xmlns:p14="http://schemas.microsoft.com/office/powerpoint/2010/main" val="213461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immune system is at the center of every answer. I view the immune system as 2 main components. Macro or big picture and Micro or small </a:t>
            </a:r>
          </a:p>
        </p:txBody>
      </p:sp>
      <p:sp>
        <p:nvSpPr>
          <p:cNvPr id="4" name="Slide Number Placeholder 3"/>
          <p:cNvSpPr>
            <a:spLocks noGrp="1"/>
          </p:cNvSpPr>
          <p:nvPr>
            <p:ph type="sldNum" sz="quarter" idx="5"/>
          </p:nvPr>
        </p:nvSpPr>
        <p:spPr/>
        <p:txBody>
          <a:bodyPr/>
          <a:lstStyle/>
          <a:p>
            <a:fld id="{83DA0F44-CFBF-064A-A2D3-8451CFEA5746}" type="slidenum">
              <a:rPr lang="en-US" smtClean="0"/>
              <a:t>5</a:t>
            </a:fld>
            <a:endParaRPr lang="en-US"/>
          </a:p>
        </p:txBody>
      </p:sp>
    </p:spTree>
    <p:extLst>
      <p:ext uri="{BB962C8B-B14F-4D97-AF65-F5344CB8AC3E}">
        <p14:creationId xmlns:p14="http://schemas.microsoft.com/office/powerpoint/2010/main" val="299190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BCB4E-9FE9-67BB-F53F-6048F0D20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2664F-FBD9-4492-ED1E-DBB5032A3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63641-863A-5C30-4CD1-32995F39F998}"/>
              </a:ext>
            </a:extLst>
          </p:cNvPr>
          <p:cNvSpPr>
            <a:spLocks noGrp="1"/>
          </p:cNvSpPr>
          <p:nvPr>
            <p:ph type="body" idx="1"/>
          </p:nvPr>
        </p:nvSpPr>
        <p:spPr/>
        <p:txBody>
          <a:bodyPr/>
          <a:lstStyle/>
          <a:p>
            <a:r>
              <a:rPr lang="en-US" dirty="0"/>
              <a:t>Here are some lifestyle changes and the effect on the immune system. We know that sleep helps your body produce proteins that target infections and inflammation. </a:t>
            </a:r>
          </a:p>
          <a:p>
            <a:r>
              <a:rPr lang="en-US" dirty="0"/>
              <a:t>Regular Exercise increases circulation and lowers stress hormones making your immune system more responsive.</a:t>
            </a:r>
          </a:p>
          <a:p>
            <a:r>
              <a:rPr lang="en-US" dirty="0"/>
              <a:t>A proper diet is required for normal body function specifically vitamins and minerals. Like Vitamin D with fresh air and sunshine.</a:t>
            </a:r>
          </a:p>
          <a:p>
            <a:endParaRPr lang="en-US" dirty="0"/>
          </a:p>
        </p:txBody>
      </p:sp>
      <p:sp>
        <p:nvSpPr>
          <p:cNvPr id="4" name="Slide Number Placeholder 3">
            <a:extLst>
              <a:ext uri="{FF2B5EF4-FFF2-40B4-BE49-F238E27FC236}">
                <a16:creationId xmlns:a16="http://schemas.microsoft.com/office/drawing/2014/main" id="{C0FDFE86-4DC8-A271-D621-76820D875CC5}"/>
              </a:ext>
            </a:extLst>
          </p:cNvPr>
          <p:cNvSpPr>
            <a:spLocks noGrp="1"/>
          </p:cNvSpPr>
          <p:nvPr>
            <p:ph type="sldNum" sz="quarter" idx="5"/>
          </p:nvPr>
        </p:nvSpPr>
        <p:spPr/>
        <p:txBody>
          <a:bodyPr/>
          <a:lstStyle/>
          <a:p>
            <a:fld id="{83DA0F44-CFBF-064A-A2D3-8451CFEA5746}" type="slidenum">
              <a:rPr lang="en-US" smtClean="0"/>
              <a:t>6</a:t>
            </a:fld>
            <a:endParaRPr lang="en-US"/>
          </a:p>
        </p:txBody>
      </p:sp>
    </p:spTree>
    <p:extLst>
      <p:ext uri="{BB962C8B-B14F-4D97-AF65-F5344CB8AC3E}">
        <p14:creationId xmlns:p14="http://schemas.microsoft.com/office/powerpoint/2010/main" val="2562255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BACB-40CF-3833-B7A1-307914947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91AE4-B069-E129-8675-9E5A94AEB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7BBBE-EDB8-ED36-163B-D1787BA5226A}"/>
              </a:ext>
            </a:extLst>
          </p:cNvPr>
          <p:cNvSpPr>
            <a:spLocks noGrp="1"/>
          </p:cNvSpPr>
          <p:nvPr>
            <p:ph type="body" idx="1"/>
          </p:nvPr>
        </p:nvSpPr>
        <p:spPr/>
        <p:txBody>
          <a:bodyPr/>
          <a:lstStyle/>
          <a:p>
            <a:r>
              <a:rPr lang="en-US" dirty="0"/>
              <a:t>Reducing stress and cortisol levels which suppress the immune system is another way to help the big picture immune system.</a:t>
            </a:r>
          </a:p>
          <a:p>
            <a:r>
              <a:rPr lang="en-US" dirty="0"/>
              <a:t>Good water not only helps your body flush toxins but also lymphatic draining.</a:t>
            </a:r>
          </a:p>
          <a:p>
            <a:r>
              <a:rPr lang="en-US" dirty="0"/>
              <a:t>Lastly your gut, where there are more Nero-transmitters in your gut than your brain.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latin typeface="+mn-lt"/>
                <a:ea typeface="+mn-ea"/>
                <a:cs typeface="+mn-cs"/>
              </a:rPr>
              <a:t>We are in a new era of immune support.</a:t>
            </a:r>
          </a:p>
          <a:p>
            <a:endParaRPr lang="en-US" dirty="0"/>
          </a:p>
        </p:txBody>
      </p:sp>
      <p:sp>
        <p:nvSpPr>
          <p:cNvPr id="4" name="Slide Number Placeholder 3">
            <a:extLst>
              <a:ext uri="{FF2B5EF4-FFF2-40B4-BE49-F238E27FC236}">
                <a16:creationId xmlns:a16="http://schemas.microsoft.com/office/drawing/2014/main" id="{7D4B85AA-B1C5-4495-ED1D-583CB3CA2AA1}"/>
              </a:ext>
            </a:extLst>
          </p:cNvPr>
          <p:cNvSpPr>
            <a:spLocks noGrp="1"/>
          </p:cNvSpPr>
          <p:nvPr>
            <p:ph type="sldNum" sz="quarter" idx="5"/>
          </p:nvPr>
        </p:nvSpPr>
        <p:spPr/>
        <p:txBody>
          <a:bodyPr/>
          <a:lstStyle/>
          <a:p>
            <a:fld id="{83DA0F44-CFBF-064A-A2D3-8451CFEA5746}" type="slidenum">
              <a:rPr lang="en-US" smtClean="0"/>
              <a:t>7</a:t>
            </a:fld>
            <a:endParaRPr lang="en-US"/>
          </a:p>
        </p:txBody>
      </p:sp>
    </p:spTree>
    <p:extLst>
      <p:ext uri="{BB962C8B-B14F-4D97-AF65-F5344CB8AC3E}">
        <p14:creationId xmlns:p14="http://schemas.microsoft.com/office/powerpoint/2010/main" val="17913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newspaper. Look familiar? “Churches Schools Shows Closed” This wasn’t for 2020… this is from 1918 and the Spanish flu epidemic. What came from this event was the flu vaccine. It took them 40 years but the Spanish flu was the driving force for the flu vaccine. Since Covid in 2020, the new push is immune system support. The real solution for Covid was a strong immune system or a product that boosted your immune system. NOW… Everywhere you look there seems to be a new advertisement or product that will BOOST your immune system. I see taglines like: </a:t>
            </a:r>
            <a:r>
              <a:rPr lang="en-US" sz="1200" dirty="0"/>
              <a:t>Boost your immune system with _______ ; Supercharge your immune system with _______ ; I’m less sick with _______. </a:t>
            </a:r>
            <a:endParaRPr lang="en-US" dirty="0"/>
          </a:p>
        </p:txBody>
      </p:sp>
      <p:sp>
        <p:nvSpPr>
          <p:cNvPr id="4" name="Slide Number Placeholder 3"/>
          <p:cNvSpPr>
            <a:spLocks noGrp="1"/>
          </p:cNvSpPr>
          <p:nvPr>
            <p:ph type="sldNum" sz="quarter" idx="5"/>
          </p:nvPr>
        </p:nvSpPr>
        <p:spPr/>
        <p:txBody>
          <a:bodyPr/>
          <a:lstStyle/>
          <a:p>
            <a:fld id="{866787B0-3169-1E44-958E-AF79C01101F5}" type="slidenum">
              <a:rPr lang="en-US" smtClean="0"/>
              <a:t>8</a:t>
            </a:fld>
            <a:endParaRPr lang="en-US"/>
          </a:p>
        </p:txBody>
      </p:sp>
    </p:spTree>
    <p:extLst>
      <p:ext uri="{BB962C8B-B14F-4D97-AF65-F5344CB8AC3E}">
        <p14:creationId xmlns:p14="http://schemas.microsoft.com/office/powerpoint/2010/main" val="3933920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C951-8EE0-4A53-A22A-B511AA6B0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F2D66-E0A2-C9F8-7132-9CF576B2A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74F38-AD9E-C2BA-9B30-A7F69E69BE41}"/>
              </a:ext>
            </a:extLst>
          </p:cNvPr>
          <p:cNvSpPr>
            <a:spLocks noGrp="1"/>
          </p:cNvSpPr>
          <p:nvPr>
            <p:ph type="body" idx="1"/>
          </p:nvPr>
        </p:nvSpPr>
        <p:spPr/>
        <p:txBody>
          <a:bodyPr/>
          <a:lstStyle/>
          <a:p>
            <a:r>
              <a:rPr lang="en-US" dirty="0"/>
              <a:t>Where do all these new products come from? You might notice a few brands that bring some great supplements to market. It is hard to believe that the 14 mega corporations have the same desire to make a person the healthiest they can be naturally. I find that the companies who truly believe this, typically have 1 area of focus or expertise. </a:t>
            </a:r>
          </a:p>
          <a:p>
            <a:r>
              <a:rPr lang="en-US" dirty="0"/>
              <a:t>Additionally, NEXT I like to take this time and talk about a 4 letter word. Standardization. To make the same thing over and over again, like a drug, you need specific parameters. Standardization requires manipulation of ingredients so there is a specific percentage of an active ingredient. If I want Oleuropein, the most known active ingredient in olive leaf extract, to be at 10%... I need to manipulate multiple batches to make sure my “Natural Product” is manipulated to match my label claims. I </a:t>
            </a:r>
            <a:r>
              <a:rPr kumimoji="0" lang="en-US" sz="1200" b="0" i="0" u="none" strike="noStrike" kern="1200" cap="none" spc="0" normalizeH="0" baseline="0" noProof="0" dirty="0">
                <a:ln>
                  <a:noFill/>
                </a:ln>
                <a:solidFill>
                  <a:srgbClr val="0070C0"/>
                </a:solidFill>
                <a:effectLst/>
                <a:uLnTx/>
                <a:uFillTx/>
                <a:latin typeface="Century Gothic" panose="020B0502020202020204"/>
                <a:ea typeface="Calibri" panose="020F0502020204030204" pitchFamily="34" charset="0"/>
                <a:cs typeface="+mn-cs"/>
              </a:rPr>
              <a:t>recognize humans don’t necessarily know better than nature. </a:t>
            </a:r>
          </a:p>
          <a:p>
            <a:endParaRPr lang="en-US" dirty="0"/>
          </a:p>
        </p:txBody>
      </p:sp>
      <p:sp>
        <p:nvSpPr>
          <p:cNvPr id="4" name="Slide Number Placeholder 3">
            <a:extLst>
              <a:ext uri="{FF2B5EF4-FFF2-40B4-BE49-F238E27FC236}">
                <a16:creationId xmlns:a16="http://schemas.microsoft.com/office/drawing/2014/main" id="{3C00C6F4-871A-CEBB-68C4-14E31964C6E4}"/>
              </a:ext>
            </a:extLst>
          </p:cNvPr>
          <p:cNvSpPr>
            <a:spLocks noGrp="1"/>
          </p:cNvSpPr>
          <p:nvPr>
            <p:ph type="sldNum" sz="quarter" idx="5"/>
          </p:nvPr>
        </p:nvSpPr>
        <p:spPr/>
        <p:txBody>
          <a:bodyPr/>
          <a:lstStyle/>
          <a:p>
            <a:fld id="{83DA0F44-CFBF-064A-A2D3-8451CFEA5746}" type="slidenum">
              <a:rPr lang="en-US" smtClean="0"/>
              <a:t>9</a:t>
            </a:fld>
            <a:endParaRPr lang="en-US"/>
          </a:p>
        </p:txBody>
      </p:sp>
    </p:spTree>
    <p:extLst>
      <p:ext uri="{BB962C8B-B14F-4D97-AF65-F5344CB8AC3E}">
        <p14:creationId xmlns:p14="http://schemas.microsoft.com/office/powerpoint/2010/main" val="688530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urse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p:nvPr>
        </p:nvSpPr>
        <p:spPr>
          <a:xfrm>
            <a:off x="838200" y="2184083"/>
            <a:ext cx="11137392" cy="2387600"/>
          </a:xfrm>
        </p:spPr>
        <p:txBody>
          <a:bodyPr anchor="b">
            <a:normAutofit/>
          </a:bodyPr>
          <a:lstStyle>
            <a:lvl1pPr algn="l">
              <a:defRPr sz="72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p:nvPr>
        </p:nvSpPr>
        <p:spPr>
          <a:xfrm>
            <a:off x="838200" y="4663758"/>
            <a:ext cx="11137392" cy="1137602"/>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39161B6-1D5D-093B-64B1-5AF6A1DADF70}"/>
              </a:ext>
            </a:extLst>
          </p:cNvPr>
          <p:cNvSpPr>
            <a:spLocks noGrp="1"/>
          </p:cNvSpPr>
          <p:nvPr>
            <p:ph type="dt" sz="half" idx="10"/>
          </p:nvPr>
        </p:nvSpPr>
        <p:spPr>
          <a:xfrm>
            <a:off x="838200" y="6356350"/>
            <a:ext cx="2743200" cy="365125"/>
          </a:xfrm>
          <a:prstGeom prst="rect">
            <a:avLst/>
          </a:prstGeom>
        </p:spPr>
        <p:txBody>
          <a:bodyPr/>
          <a:lstStyle>
            <a:lvl1pPr>
              <a:defRPr>
                <a:solidFill>
                  <a:schemeClr val="bg2"/>
                </a:solidFill>
              </a:defRPr>
            </a:lvl1pPr>
          </a:lstStyle>
          <a:p>
            <a:fld id="{6002B5EB-D6C7-8642-A2E1-DD5A515001D3}" type="datetimeFigureOut">
              <a:rPr lang="en-US" smtClean="0"/>
              <a:pPr/>
              <a:t>8/21/2025</a:t>
            </a:fld>
            <a:endParaRPr lang="en-US"/>
          </a:p>
        </p:txBody>
      </p:sp>
      <p:sp>
        <p:nvSpPr>
          <p:cNvPr id="5" name="Footer Placeholder 4">
            <a:extLst>
              <a:ext uri="{FF2B5EF4-FFF2-40B4-BE49-F238E27FC236}">
                <a16:creationId xmlns:a16="http://schemas.microsoft.com/office/drawing/2014/main" id="{1283A5EA-F964-C1C6-D3C7-FC3621E183B2}"/>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a:p>
        </p:txBody>
      </p:sp>
      <p:pic>
        <p:nvPicPr>
          <p:cNvPr id="8" name="Graphic 7">
            <a:extLst>
              <a:ext uri="{FF2B5EF4-FFF2-40B4-BE49-F238E27FC236}">
                <a16:creationId xmlns:a16="http://schemas.microsoft.com/office/drawing/2014/main" id="{85FBB241-3538-34CF-96F6-5265C1958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03295"/>
            <a:ext cx="2280920" cy="832228"/>
          </a:xfrm>
          <a:prstGeom prst="rect">
            <a:avLst/>
          </a:prstGeom>
        </p:spPr>
      </p:pic>
    </p:spTree>
    <p:extLst>
      <p:ext uri="{BB962C8B-B14F-4D97-AF65-F5344CB8AC3E}">
        <p14:creationId xmlns:p14="http://schemas.microsoft.com/office/powerpoint/2010/main" val="219139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 Slide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1714500"/>
            <a:ext cx="9144000" cy="3913414"/>
          </a:xfr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6000">
                <a:solidFill>
                  <a:schemeClr val="tx1"/>
                </a:solidFill>
              </a:defRPr>
            </a:lvl1pPr>
          </a:lstStyle>
          <a:p>
            <a:r>
              <a:rPr lang="en-US" dirty="0"/>
              <a:t>Enter your question in this text box</a:t>
            </a:r>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p>
            <a:fld id="{BF9F0CBB-4BB4-3342-9CDD-DD16D0AFD25A}" type="slidenum">
              <a:rPr lang="en-US" smtClean="0"/>
              <a:t>‹#›</a:t>
            </a:fld>
            <a:endParaRPr lang="en-US"/>
          </a:p>
        </p:txBody>
      </p:sp>
      <p:pic>
        <p:nvPicPr>
          <p:cNvPr id="3" name="Graphic 2">
            <a:extLst>
              <a:ext uri="{FF2B5EF4-FFF2-40B4-BE49-F238E27FC236}">
                <a16:creationId xmlns:a16="http://schemas.microsoft.com/office/drawing/2014/main" id="{A2CBCDBB-E00D-B861-32BE-E0F4AE8EB6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279149"/>
            <a:ext cx="2045885" cy="496574"/>
          </a:xfrm>
          <a:prstGeom prst="rect">
            <a:avLst/>
          </a:prstGeom>
        </p:spPr>
      </p:pic>
    </p:spTree>
    <p:extLst>
      <p:ext uri="{BB962C8B-B14F-4D97-AF65-F5344CB8AC3E}">
        <p14:creationId xmlns:p14="http://schemas.microsoft.com/office/powerpoint/2010/main" val="20998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5B3B86-1C1E-F98F-C8A2-739CF2A6CD32}"/>
              </a:ext>
            </a:extLst>
          </p:cNvPr>
          <p:cNvSpPr>
            <a:spLocks noGrp="1"/>
          </p:cNvSpPr>
          <p:nvPr>
            <p:ph type="pic" sz="quarter" idx="13"/>
          </p:nvPr>
        </p:nvSpPr>
        <p:spPr>
          <a:xfrm>
            <a:off x="571500" y="436563"/>
            <a:ext cx="11129963" cy="5919787"/>
          </a:xfrm>
        </p:spPr>
        <p:txBody>
          <a:bodyPr/>
          <a:lstStyle/>
          <a:p>
            <a:endParaRPr lang="en-US"/>
          </a:p>
        </p:txBody>
      </p:sp>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436356"/>
            <a:ext cx="6239256" cy="2387600"/>
          </a:xfrm>
        </p:spPr>
        <p:txBody>
          <a:bodyPr anchor="b"/>
          <a:lstStyle>
            <a:lvl1pPr algn="l">
              <a:defRPr sz="6000">
                <a:solidFill>
                  <a:schemeClr val="bg1"/>
                </a:solidFill>
              </a:defRPr>
            </a:lvl1pPr>
          </a:lstStyle>
          <a:p>
            <a:r>
              <a:rPr lang="en-US" dirty="0"/>
              <a:t>Section </a:t>
            </a:r>
            <a:br>
              <a:rPr lang="en-US" dirty="0"/>
            </a:br>
            <a:r>
              <a:rPr lang="en-US" dirty="0"/>
              <a:t>Divider</a:t>
            </a:r>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p>
            <a:fld id="{BF9F0CBB-4BB4-3342-9CDD-DD16D0AFD25A}" type="slidenum">
              <a:rPr lang="en-US" smtClean="0"/>
              <a:t>‹#›</a:t>
            </a:fld>
            <a:endParaRPr lang="en-US"/>
          </a:p>
        </p:txBody>
      </p:sp>
    </p:spTree>
    <p:extLst>
      <p:ext uri="{BB962C8B-B14F-4D97-AF65-F5344CB8AC3E}">
        <p14:creationId xmlns:p14="http://schemas.microsoft.com/office/powerpoint/2010/main" val="1169438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accent2"/>
        </a:solid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0132140F-AD8A-441C-FACD-CDE2AFDE014D}"/>
              </a:ext>
            </a:extLst>
          </p:cNvPr>
          <p:cNvSpPr/>
          <p:nvPr userDrawn="1"/>
        </p:nvSpPr>
        <p:spPr>
          <a:xfrm flipV="1">
            <a:off x="3519055" y="0"/>
            <a:ext cx="8672945" cy="6857999"/>
          </a:xfrm>
          <a:custGeom>
            <a:avLst/>
            <a:gdLst>
              <a:gd name="connsiteX0" fmla="*/ 0 w 8672945"/>
              <a:gd name="connsiteY0" fmla="*/ 0 h 6857999"/>
              <a:gd name="connsiteX1" fmla="*/ 8672945 w 8672945"/>
              <a:gd name="connsiteY1" fmla="*/ 0 h 6857999"/>
              <a:gd name="connsiteX2" fmla="*/ 8672945 w 8672945"/>
              <a:gd name="connsiteY2" fmla="*/ 6857999 h 6857999"/>
              <a:gd name="connsiteX3" fmla="*/ 0 w 8672945"/>
              <a:gd name="connsiteY3" fmla="*/ 6857999 h 6857999"/>
              <a:gd name="connsiteX4" fmla="*/ 0 w 8672945"/>
              <a:gd name="connsiteY4" fmla="*/ 0 h 6857999"/>
              <a:gd name="connsiteX0" fmla="*/ 0 w 8672945"/>
              <a:gd name="connsiteY0" fmla="*/ 0 h 6857999"/>
              <a:gd name="connsiteX1" fmla="*/ 8672945 w 8672945"/>
              <a:gd name="connsiteY1" fmla="*/ 0 h 6857999"/>
              <a:gd name="connsiteX2" fmla="*/ 8672945 w 8672945"/>
              <a:gd name="connsiteY2" fmla="*/ 6857999 h 6857999"/>
              <a:gd name="connsiteX3" fmla="*/ 6594763 w 8672945"/>
              <a:gd name="connsiteY3" fmla="*/ 6857999 h 6857999"/>
              <a:gd name="connsiteX4" fmla="*/ 0 w 8672945"/>
              <a:gd name="connsiteY4" fmla="*/ 0 h 6857999"/>
              <a:gd name="connsiteX0" fmla="*/ 0 w 8672945"/>
              <a:gd name="connsiteY0" fmla="*/ 0 h 6857999"/>
              <a:gd name="connsiteX1" fmla="*/ 8672945 w 8672945"/>
              <a:gd name="connsiteY1" fmla="*/ 0 h 6857999"/>
              <a:gd name="connsiteX2" fmla="*/ 8672945 w 8672945"/>
              <a:gd name="connsiteY2" fmla="*/ 6857999 h 6857999"/>
              <a:gd name="connsiteX3" fmla="*/ 6830290 w 8672945"/>
              <a:gd name="connsiteY3" fmla="*/ 6857999 h 6857999"/>
              <a:gd name="connsiteX4" fmla="*/ 0 w 8672945"/>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2945" h="6857999">
                <a:moveTo>
                  <a:pt x="0" y="0"/>
                </a:moveTo>
                <a:lnTo>
                  <a:pt x="8672945" y="0"/>
                </a:lnTo>
                <a:lnTo>
                  <a:pt x="8672945" y="6857999"/>
                </a:lnTo>
                <a:lnTo>
                  <a:pt x="6830290" y="6857999"/>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65B3B86-1C1E-F98F-C8A2-739CF2A6CD32}"/>
              </a:ext>
            </a:extLst>
          </p:cNvPr>
          <p:cNvSpPr>
            <a:spLocks noGrp="1"/>
          </p:cNvSpPr>
          <p:nvPr>
            <p:ph type="pic" sz="quarter" idx="13"/>
          </p:nvPr>
        </p:nvSpPr>
        <p:spPr>
          <a:xfrm>
            <a:off x="0" y="0"/>
            <a:ext cx="12192000" cy="6857999"/>
          </a:xfrm>
        </p:spPr>
        <p:txBody>
          <a:bodyPr/>
          <a:lstStyle/>
          <a:p>
            <a:endParaRPr lang="en-US"/>
          </a:p>
        </p:txBody>
      </p:sp>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7534133" y="3208337"/>
            <a:ext cx="4306767" cy="2387600"/>
          </a:xfrm>
        </p:spPr>
        <p:txBody>
          <a:bodyPr anchor="ctr"/>
          <a:lstStyle>
            <a:lvl1pPr algn="l">
              <a:defRPr sz="6000">
                <a:solidFill>
                  <a:schemeClr val="bg1"/>
                </a:solidFill>
              </a:defRPr>
            </a:lvl1pPr>
          </a:lstStyle>
          <a:p>
            <a:r>
              <a:rPr lang="en-US" dirty="0"/>
              <a:t>Section </a:t>
            </a:r>
            <a:br>
              <a:rPr lang="en-US" dirty="0"/>
            </a:br>
            <a:r>
              <a:rPr lang="en-US" dirty="0"/>
              <a:t>Divider</a:t>
            </a:r>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p>
            <a:fld id="{BF9F0CBB-4BB4-3342-9CDD-DD16D0AFD25A}" type="slidenum">
              <a:rPr lang="en-US" smtClean="0"/>
              <a:t>‹#›</a:t>
            </a:fld>
            <a:endParaRPr lang="en-US"/>
          </a:p>
        </p:txBody>
      </p:sp>
    </p:spTree>
    <p:extLst>
      <p:ext uri="{BB962C8B-B14F-4D97-AF65-F5344CB8AC3E}">
        <p14:creationId xmlns:p14="http://schemas.microsoft.com/office/powerpoint/2010/main" val="394954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459A86B-7FA7-AC6A-9BB0-3229161494A8}"/>
              </a:ext>
            </a:extLst>
          </p:cNvPr>
          <p:cNvSpPr/>
          <p:nvPr userDrawn="1"/>
        </p:nvSpPr>
        <p:spPr>
          <a:xfrm>
            <a:off x="0" y="2757055"/>
            <a:ext cx="12202564" cy="41009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FF588-98D5-DF23-F0E9-FFC7FBA0F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5C316-92F6-DD62-A8F3-99B210A78419}"/>
              </a:ext>
            </a:extLst>
          </p:cNvPr>
          <p:cNvSpPr>
            <a:spLocks noGrp="1"/>
          </p:cNvSpPr>
          <p:nvPr>
            <p:ph sz="half" idx="1"/>
          </p:nvPr>
        </p:nvSpPr>
        <p:spPr>
          <a:xfrm>
            <a:off x="838200" y="4710549"/>
            <a:ext cx="3221182" cy="1468581"/>
          </a:xfrm>
        </p:spPr>
        <p:txBody>
          <a:bodyPr>
            <a:normAutofit/>
          </a:bodyPr>
          <a:lstStyle>
            <a:lvl1pPr marL="0" indent="0" algn="ctr">
              <a:lnSpc>
                <a:spcPct val="100000"/>
              </a:lnSpc>
              <a:buNone/>
              <a:defRPr sz="1600"/>
            </a:lvl1pPr>
          </a:lstStyle>
          <a:p>
            <a:pPr lvl="0"/>
            <a:r>
              <a:rPr lang="en-US" dirty="0"/>
              <a:t>Click to edit Master text styles</a:t>
            </a:r>
          </a:p>
        </p:txBody>
      </p:sp>
      <p:sp>
        <p:nvSpPr>
          <p:cNvPr id="4" name="Content Placeholder 3">
            <a:extLst>
              <a:ext uri="{FF2B5EF4-FFF2-40B4-BE49-F238E27FC236}">
                <a16:creationId xmlns:a16="http://schemas.microsoft.com/office/drawing/2014/main" id="{8D926A47-B965-A970-5EBA-8EE6DFD624D7}"/>
              </a:ext>
            </a:extLst>
          </p:cNvPr>
          <p:cNvSpPr>
            <a:spLocks noGrp="1"/>
          </p:cNvSpPr>
          <p:nvPr>
            <p:ph sz="half" idx="2"/>
          </p:nvPr>
        </p:nvSpPr>
        <p:spPr>
          <a:xfrm>
            <a:off x="4468088" y="4710549"/>
            <a:ext cx="3221182" cy="1468581"/>
          </a:xfrm>
        </p:spPr>
        <p:txBody>
          <a:bodyPr>
            <a:normAutofit/>
          </a:bodyPr>
          <a:lstStyle>
            <a:lvl1pPr marL="0" indent="0" algn="ctr">
              <a:lnSpc>
                <a:spcPct val="100000"/>
              </a:lnSpc>
              <a:buNone/>
              <a:defRPr sz="1600"/>
            </a:lvl1pPr>
          </a:lstStyle>
          <a:p>
            <a:pPr lvl="0"/>
            <a:r>
              <a:rPr lang="en-US" dirty="0"/>
              <a:t>Click to edit Master text styles</a:t>
            </a:r>
          </a:p>
        </p:txBody>
      </p:sp>
      <p:sp>
        <p:nvSpPr>
          <p:cNvPr id="5" name="Date Placeholder 4">
            <a:extLst>
              <a:ext uri="{FF2B5EF4-FFF2-40B4-BE49-F238E27FC236}">
                <a16:creationId xmlns:a16="http://schemas.microsoft.com/office/drawing/2014/main" id="{4F622BBF-24B1-D7C3-5D8A-898F4C8F93A1}"/>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8/21/2025</a:t>
            </a:fld>
            <a:endParaRPr lang="en-US"/>
          </a:p>
        </p:txBody>
      </p:sp>
      <p:sp>
        <p:nvSpPr>
          <p:cNvPr id="6" name="Footer Placeholder 5">
            <a:extLst>
              <a:ext uri="{FF2B5EF4-FFF2-40B4-BE49-F238E27FC236}">
                <a16:creationId xmlns:a16="http://schemas.microsoft.com/office/drawing/2014/main" id="{FBB41D15-45A0-4FD7-3D57-F26F556206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A95A70-E1D4-F5A2-C403-B2430271323A}"/>
              </a:ext>
            </a:extLst>
          </p:cNvPr>
          <p:cNvSpPr>
            <a:spLocks noGrp="1"/>
          </p:cNvSpPr>
          <p:nvPr>
            <p:ph type="sldNum" sz="quarter" idx="12"/>
          </p:nvPr>
        </p:nvSpPr>
        <p:spPr/>
        <p:txBody>
          <a:bodyPr/>
          <a:lstStyle/>
          <a:p>
            <a:fld id="{BF9F0CBB-4BB4-3342-9CDD-DD16D0AFD25A}" type="slidenum">
              <a:rPr lang="en-US" smtClean="0"/>
              <a:t>‹#›</a:t>
            </a:fld>
            <a:endParaRPr lang="en-US"/>
          </a:p>
        </p:txBody>
      </p:sp>
      <p:sp>
        <p:nvSpPr>
          <p:cNvPr id="8" name="Content Placeholder 3">
            <a:extLst>
              <a:ext uri="{FF2B5EF4-FFF2-40B4-BE49-F238E27FC236}">
                <a16:creationId xmlns:a16="http://schemas.microsoft.com/office/drawing/2014/main" id="{046A99A7-0B1C-2084-6954-E6E11E1F10EB}"/>
              </a:ext>
            </a:extLst>
          </p:cNvPr>
          <p:cNvSpPr>
            <a:spLocks noGrp="1"/>
          </p:cNvSpPr>
          <p:nvPr>
            <p:ph sz="half" idx="13"/>
          </p:nvPr>
        </p:nvSpPr>
        <p:spPr>
          <a:xfrm>
            <a:off x="8125686" y="4710549"/>
            <a:ext cx="3221182" cy="1468581"/>
          </a:xfrm>
        </p:spPr>
        <p:txBody>
          <a:bodyPr>
            <a:normAutofit/>
          </a:bodyPr>
          <a:lstStyle>
            <a:lvl1pPr marL="0" indent="0" algn="ctr">
              <a:lnSpc>
                <a:spcPct val="100000"/>
              </a:lnSpc>
              <a:buNone/>
              <a:defRPr sz="1600"/>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9C803AD2-D0F4-3550-507E-C451E5AAFFEE}"/>
              </a:ext>
            </a:extLst>
          </p:cNvPr>
          <p:cNvSpPr>
            <a:spLocks noGrp="1"/>
          </p:cNvSpPr>
          <p:nvPr>
            <p:ph type="pic" sz="quarter" idx="14"/>
          </p:nvPr>
        </p:nvSpPr>
        <p:spPr>
          <a:xfrm>
            <a:off x="838200" y="1857303"/>
            <a:ext cx="3221038" cy="1884362"/>
          </a:xfrm>
        </p:spPr>
        <p:txBody>
          <a:bodyPr/>
          <a:lstStyle/>
          <a:p>
            <a:endParaRPr lang="en-US"/>
          </a:p>
        </p:txBody>
      </p:sp>
      <p:sp>
        <p:nvSpPr>
          <p:cNvPr id="11" name="Picture Placeholder 9">
            <a:extLst>
              <a:ext uri="{FF2B5EF4-FFF2-40B4-BE49-F238E27FC236}">
                <a16:creationId xmlns:a16="http://schemas.microsoft.com/office/drawing/2014/main" id="{279EED1E-ED3B-5C92-F694-D8DB2F935BF2}"/>
              </a:ext>
            </a:extLst>
          </p:cNvPr>
          <p:cNvSpPr>
            <a:spLocks noGrp="1"/>
          </p:cNvSpPr>
          <p:nvPr>
            <p:ph type="pic" sz="quarter" idx="15"/>
          </p:nvPr>
        </p:nvSpPr>
        <p:spPr>
          <a:xfrm>
            <a:off x="4440382" y="1857303"/>
            <a:ext cx="3221038" cy="1884362"/>
          </a:xfrm>
        </p:spPr>
        <p:txBody>
          <a:bodyPr/>
          <a:lstStyle/>
          <a:p>
            <a:endParaRPr lang="en-US"/>
          </a:p>
        </p:txBody>
      </p:sp>
      <p:sp>
        <p:nvSpPr>
          <p:cNvPr id="12" name="Picture Placeholder 9">
            <a:extLst>
              <a:ext uri="{FF2B5EF4-FFF2-40B4-BE49-F238E27FC236}">
                <a16:creationId xmlns:a16="http://schemas.microsoft.com/office/drawing/2014/main" id="{EAE60341-58CA-0033-BC09-F74A7D8DA330}"/>
              </a:ext>
            </a:extLst>
          </p:cNvPr>
          <p:cNvSpPr>
            <a:spLocks noGrp="1"/>
          </p:cNvSpPr>
          <p:nvPr>
            <p:ph type="pic" sz="quarter" idx="16"/>
          </p:nvPr>
        </p:nvSpPr>
        <p:spPr>
          <a:xfrm>
            <a:off x="8125691" y="1857303"/>
            <a:ext cx="3221038" cy="1884362"/>
          </a:xfrm>
        </p:spPr>
        <p:txBody>
          <a:bodyPr/>
          <a:lstStyle/>
          <a:p>
            <a:endParaRPr lang="en-US"/>
          </a:p>
        </p:txBody>
      </p:sp>
      <p:sp>
        <p:nvSpPr>
          <p:cNvPr id="18" name="Content Placeholder 2">
            <a:extLst>
              <a:ext uri="{FF2B5EF4-FFF2-40B4-BE49-F238E27FC236}">
                <a16:creationId xmlns:a16="http://schemas.microsoft.com/office/drawing/2014/main" id="{2E568895-A1D8-5637-360B-168EF45A7DAF}"/>
              </a:ext>
            </a:extLst>
          </p:cNvPr>
          <p:cNvSpPr>
            <a:spLocks noGrp="1"/>
          </p:cNvSpPr>
          <p:nvPr>
            <p:ph sz="half" idx="17"/>
          </p:nvPr>
        </p:nvSpPr>
        <p:spPr>
          <a:xfrm>
            <a:off x="838200" y="4017822"/>
            <a:ext cx="3221182" cy="692727"/>
          </a:xfrm>
        </p:spPr>
        <p:txBody>
          <a:bodyPr>
            <a:noAutofit/>
          </a:bodyPr>
          <a:lstStyle>
            <a:lvl1pPr marL="0" indent="0" algn="ctr">
              <a:lnSpc>
                <a:spcPct val="100000"/>
              </a:lnSpc>
              <a:buNone/>
              <a:defRPr sz="2000" b="1" i="0">
                <a:latin typeface="Montserrat" panose="02000505000000020004" pitchFamily="2" charset="77"/>
              </a:defRPr>
            </a:lvl1pPr>
          </a:lstStyle>
          <a:p>
            <a:pPr lvl="0"/>
            <a:r>
              <a:rPr lang="en-US" dirty="0"/>
              <a:t>Click to edit Master text styles</a:t>
            </a:r>
          </a:p>
        </p:txBody>
      </p:sp>
      <p:sp>
        <p:nvSpPr>
          <p:cNvPr id="19" name="Content Placeholder 3">
            <a:extLst>
              <a:ext uri="{FF2B5EF4-FFF2-40B4-BE49-F238E27FC236}">
                <a16:creationId xmlns:a16="http://schemas.microsoft.com/office/drawing/2014/main" id="{BA14FD48-0F47-EFF6-3F40-F73720355565}"/>
              </a:ext>
            </a:extLst>
          </p:cNvPr>
          <p:cNvSpPr>
            <a:spLocks noGrp="1"/>
          </p:cNvSpPr>
          <p:nvPr>
            <p:ph sz="half" idx="18"/>
          </p:nvPr>
        </p:nvSpPr>
        <p:spPr>
          <a:xfrm>
            <a:off x="4468088" y="4017822"/>
            <a:ext cx="3221182" cy="692727"/>
          </a:xfrm>
        </p:spPr>
        <p:txBody>
          <a:bodyPr>
            <a:noAutofit/>
          </a:bodyPr>
          <a:lstStyle>
            <a:lvl1pPr marL="0" indent="0" algn="ctr">
              <a:lnSpc>
                <a:spcPct val="100000"/>
              </a:lnSpc>
              <a:buNone/>
              <a:defRPr sz="2000" b="1" i="0">
                <a:latin typeface="Montserrat" panose="02000505000000020004" pitchFamily="2" charset="77"/>
              </a:defRPr>
            </a:lvl1pPr>
          </a:lstStyle>
          <a:p>
            <a:pPr lvl="0"/>
            <a:r>
              <a:rPr lang="en-US" dirty="0"/>
              <a:t>Click to edit Master text styles</a:t>
            </a:r>
          </a:p>
        </p:txBody>
      </p:sp>
      <p:sp>
        <p:nvSpPr>
          <p:cNvPr id="20" name="Content Placeholder 3">
            <a:extLst>
              <a:ext uri="{FF2B5EF4-FFF2-40B4-BE49-F238E27FC236}">
                <a16:creationId xmlns:a16="http://schemas.microsoft.com/office/drawing/2014/main" id="{36403143-B798-5806-661C-996F2831BE19}"/>
              </a:ext>
            </a:extLst>
          </p:cNvPr>
          <p:cNvSpPr>
            <a:spLocks noGrp="1"/>
          </p:cNvSpPr>
          <p:nvPr>
            <p:ph sz="half" idx="19"/>
          </p:nvPr>
        </p:nvSpPr>
        <p:spPr>
          <a:xfrm>
            <a:off x="8125686" y="4017822"/>
            <a:ext cx="3221182" cy="692727"/>
          </a:xfrm>
        </p:spPr>
        <p:txBody>
          <a:bodyPr>
            <a:noAutofit/>
          </a:bodyPr>
          <a:lstStyle>
            <a:lvl1pPr marL="0" indent="0" algn="ctr">
              <a:lnSpc>
                <a:spcPct val="100000"/>
              </a:lnSpc>
              <a:buNone/>
              <a:defRPr sz="2000" b="1" i="0">
                <a:latin typeface="Montserrat" panose="02000505000000020004" pitchFamily="2" charset="77"/>
              </a:defRPr>
            </a:lvl1pPr>
          </a:lstStyle>
          <a:p>
            <a:pPr lvl="0"/>
            <a:r>
              <a:rPr lang="en-US" dirty="0"/>
              <a:t>Click to edit Master text styles</a:t>
            </a:r>
          </a:p>
        </p:txBody>
      </p:sp>
    </p:spTree>
    <p:extLst>
      <p:ext uri="{BB962C8B-B14F-4D97-AF65-F5344CB8AC3E}">
        <p14:creationId xmlns:p14="http://schemas.microsoft.com/office/powerpoint/2010/main" val="724017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Whit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E4BA5-1457-E459-E3DC-C8F275D1C7BE}"/>
              </a:ext>
            </a:extLst>
          </p:cNvPr>
          <p:cNvSpPr>
            <a:spLocks noGrp="1"/>
          </p:cNvSpPr>
          <p:nvPr>
            <p:ph type="title"/>
          </p:nvPr>
        </p:nvSpPr>
        <p:spPr>
          <a:xfrm>
            <a:off x="838200" y="365125"/>
            <a:ext cx="8671560" cy="1325563"/>
          </a:xfrm>
        </p:spPr>
        <p:txBody>
          <a:bodyPr/>
          <a:lstStyle>
            <a:lvl1pPr>
              <a:defRPr>
                <a:solidFill>
                  <a:schemeClr val="tx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7B79B940-75DF-E461-E5DC-58D9BE581FE5}"/>
              </a:ext>
            </a:extLst>
          </p:cNvPr>
          <p:cNvSpPr>
            <a:spLocks noGrp="1"/>
          </p:cNvSpPr>
          <p:nvPr>
            <p:ph idx="1"/>
          </p:nvPr>
        </p:nvSpPr>
        <p:spPr>
          <a:xfrm>
            <a:off x="838200"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93E1D9D-81FC-8984-3786-35D93A39E789}"/>
              </a:ext>
            </a:extLst>
          </p:cNvPr>
          <p:cNvSpPr>
            <a:spLocks noGrp="1"/>
          </p:cNvSpPr>
          <p:nvPr>
            <p:ph type="sldNum" sz="quarter" idx="12"/>
          </p:nvPr>
        </p:nvSpPr>
        <p:spPr>
          <a:xfrm>
            <a:off x="9232392" y="6356350"/>
            <a:ext cx="2743200" cy="365125"/>
          </a:xfrm>
        </p:spPr>
        <p:txBody>
          <a:bodyPr/>
          <a:lstStyle/>
          <a:p>
            <a:fld id="{BF9F0CBB-4BB4-3342-9CDD-DD16D0AFD25A}" type="slidenum">
              <a:rPr lang="en-US" smtClean="0"/>
              <a:t>‹#›</a:t>
            </a:fld>
            <a:endParaRPr lang="en-US"/>
          </a:p>
        </p:txBody>
      </p:sp>
      <p:sp>
        <p:nvSpPr>
          <p:cNvPr id="11" name="Content Placeholder 2">
            <a:extLst>
              <a:ext uri="{FF2B5EF4-FFF2-40B4-BE49-F238E27FC236}">
                <a16:creationId xmlns:a16="http://schemas.microsoft.com/office/drawing/2014/main" id="{2E6A9156-D630-5D11-05F4-0CF858B13057}"/>
              </a:ext>
            </a:extLst>
          </p:cNvPr>
          <p:cNvSpPr>
            <a:spLocks noGrp="1"/>
          </p:cNvSpPr>
          <p:nvPr>
            <p:ph idx="13"/>
          </p:nvPr>
        </p:nvSpPr>
        <p:spPr>
          <a:xfrm>
            <a:off x="6241472"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C20FF8A5-8315-7106-7B49-542CCDCA6E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58372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White with Pictur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E4BA5-1457-E459-E3DC-C8F275D1C7BE}"/>
              </a:ext>
            </a:extLst>
          </p:cNvPr>
          <p:cNvSpPr>
            <a:spLocks noGrp="1"/>
          </p:cNvSpPr>
          <p:nvPr>
            <p:ph type="title"/>
          </p:nvPr>
        </p:nvSpPr>
        <p:spPr>
          <a:xfrm>
            <a:off x="838200" y="365125"/>
            <a:ext cx="8671560" cy="1325563"/>
          </a:xfrm>
        </p:spPr>
        <p:txBody>
          <a:bodyPr/>
          <a:lstStyle>
            <a:lvl1pPr>
              <a:defRPr>
                <a:solidFill>
                  <a:schemeClr val="tx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7B79B940-75DF-E461-E5DC-58D9BE581FE5}"/>
              </a:ext>
            </a:extLst>
          </p:cNvPr>
          <p:cNvSpPr>
            <a:spLocks noGrp="1"/>
          </p:cNvSpPr>
          <p:nvPr>
            <p:ph idx="1"/>
          </p:nvPr>
        </p:nvSpPr>
        <p:spPr>
          <a:xfrm>
            <a:off x="838200" y="3844923"/>
            <a:ext cx="5160818" cy="2100711"/>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93E1D9D-81FC-8984-3786-35D93A39E789}"/>
              </a:ext>
            </a:extLst>
          </p:cNvPr>
          <p:cNvSpPr>
            <a:spLocks noGrp="1"/>
          </p:cNvSpPr>
          <p:nvPr>
            <p:ph type="sldNum" sz="quarter" idx="12"/>
          </p:nvPr>
        </p:nvSpPr>
        <p:spPr>
          <a:xfrm>
            <a:off x="9232392" y="6356350"/>
            <a:ext cx="2743200" cy="365125"/>
          </a:xfrm>
        </p:spPr>
        <p:txBody>
          <a:bodyPr/>
          <a:lstStyle/>
          <a:p>
            <a:fld id="{BF9F0CBB-4BB4-3342-9CDD-DD16D0AFD25A}" type="slidenum">
              <a:rPr lang="en-US" smtClean="0"/>
              <a:t>‹#›</a:t>
            </a:fld>
            <a:endParaRPr lang="en-US"/>
          </a:p>
        </p:txBody>
      </p:sp>
      <p:sp>
        <p:nvSpPr>
          <p:cNvPr id="11" name="Content Placeholder 2">
            <a:extLst>
              <a:ext uri="{FF2B5EF4-FFF2-40B4-BE49-F238E27FC236}">
                <a16:creationId xmlns:a16="http://schemas.microsoft.com/office/drawing/2014/main" id="{2E6A9156-D630-5D11-05F4-0CF858B13057}"/>
              </a:ext>
            </a:extLst>
          </p:cNvPr>
          <p:cNvSpPr>
            <a:spLocks noGrp="1"/>
          </p:cNvSpPr>
          <p:nvPr>
            <p:ph idx="13"/>
          </p:nvPr>
        </p:nvSpPr>
        <p:spPr>
          <a:xfrm>
            <a:off x="6241472" y="3844923"/>
            <a:ext cx="5160818" cy="2100712"/>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9">
            <a:extLst>
              <a:ext uri="{FF2B5EF4-FFF2-40B4-BE49-F238E27FC236}">
                <a16:creationId xmlns:a16="http://schemas.microsoft.com/office/drawing/2014/main" id="{520CB5E7-3613-9316-405E-93D6045BD98A}"/>
              </a:ext>
            </a:extLst>
          </p:cNvPr>
          <p:cNvSpPr>
            <a:spLocks noGrp="1"/>
          </p:cNvSpPr>
          <p:nvPr>
            <p:ph type="pic" sz="quarter" idx="14"/>
          </p:nvPr>
        </p:nvSpPr>
        <p:spPr>
          <a:xfrm>
            <a:off x="838199" y="1825625"/>
            <a:ext cx="5160817" cy="1884362"/>
          </a:xfrm>
        </p:spPr>
        <p:txBody>
          <a:bodyPr/>
          <a:lstStyle/>
          <a:p>
            <a:endParaRPr lang="en-US"/>
          </a:p>
        </p:txBody>
      </p:sp>
      <p:sp>
        <p:nvSpPr>
          <p:cNvPr id="4" name="Picture Placeholder 9">
            <a:extLst>
              <a:ext uri="{FF2B5EF4-FFF2-40B4-BE49-F238E27FC236}">
                <a16:creationId xmlns:a16="http://schemas.microsoft.com/office/drawing/2014/main" id="{A7D89E6E-0058-E33E-EAAF-31EF1B8E94EE}"/>
              </a:ext>
            </a:extLst>
          </p:cNvPr>
          <p:cNvSpPr>
            <a:spLocks noGrp="1"/>
          </p:cNvSpPr>
          <p:nvPr>
            <p:ph type="pic" sz="quarter" idx="15"/>
          </p:nvPr>
        </p:nvSpPr>
        <p:spPr>
          <a:xfrm>
            <a:off x="6237513" y="1825625"/>
            <a:ext cx="5160817" cy="1884362"/>
          </a:xfrm>
        </p:spPr>
        <p:txBody>
          <a:bodyPr/>
          <a:lstStyle/>
          <a:p>
            <a:endParaRPr lang="en-US"/>
          </a:p>
        </p:txBody>
      </p:sp>
      <p:pic>
        <p:nvPicPr>
          <p:cNvPr id="8" name="Graphic 7">
            <a:extLst>
              <a:ext uri="{FF2B5EF4-FFF2-40B4-BE49-F238E27FC236}">
                <a16:creationId xmlns:a16="http://schemas.microsoft.com/office/drawing/2014/main" id="{4750BA63-6CAE-F6EC-4C2A-FE39F02136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141353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Orange">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E4BA5-1457-E459-E3DC-C8F275D1C7BE}"/>
              </a:ext>
            </a:extLst>
          </p:cNvPr>
          <p:cNvSpPr>
            <a:spLocks noGrp="1"/>
          </p:cNvSpPr>
          <p:nvPr>
            <p:ph type="title"/>
          </p:nvPr>
        </p:nvSpPr>
        <p:spPr>
          <a:xfrm>
            <a:off x="838200" y="365125"/>
            <a:ext cx="8671560" cy="1325563"/>
          </a:xfrm>
        </p:spPr>
        <p:txBody>
          <a:bodyPr/>
          <a:lstStyle>
            <a:lvl1pPr>
              <a:defRPr>
                <a:solidFill>
                  <a:schemeClr val="bg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7B79B940-75DF-E461-E5DC-58D9BE581FE5}"/>
              </a:ext>
            </a:extLst>
          </p:cNvPr>
          <p:cNvSpPr>
            <a:spLocks noGrp="1"/>
          </p:cNvSpPr>
          <p:nvPr>
            <p:ph idx="1"/>
          </p:nvPr>
        </p:nvSpPr>
        <p:spPr>
          <a:xfrm>
            <a:off x="838200"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93E1D9D-81FC-8984-3786-35D93A39E789}"/>
              </a:ext>
            </a:extLst>
          </p:cNvPr>
          <p:cNvSpPr>
            <a:spLocks noGrp="1"/>
          </p:cNvSpPr>
          <p:nvPr>
            <p:ph type="sldNum" sz="quarter" idx="12"/>
          </p:nvPr>
        </p:nvSpPr>
        <p:spPr>
          <a:xfrm>
            <a:off x="9232392" y="6356350"/>
            <a:ext cx="2743200" cy="365125"/>
          </a:xfrm>
        </p:spPr>
        <p:txBody>
          <a:bodyPr/>
          <a:lstStyle/>
          <a:p>
            <a:fld id="{BF9F0CBB-4BB4-3342-9CDD-DD16D0AFD25A}" type="slidenum">
              <a:rPr lang="en-US" smtClean="0"/>
              <a:t>‹#›</a:t>
            </a:fld>
            <a:endParaRPr lang="en-US"/>
          </a:p>
        </p:txBody>
      </p:sp>
      <p:sp>
        <p:nvSpPr>
          <p:cNvPr id="11" name="Content Placeholder 2">
            <a:extLst>
              <a:ext uri="{FF2B5EF4-FFF2-40B4-BE49-F238E27FC236}">
                <a16:creationId xmlns:a16="http://schemas.microsoft.com/office/drawing/2014/main" id="{2E6A9156-D630-5D11-05F4-0CF858B13057}"/>
              </a:ext>
            </a:extLst>
          </p:cNvPr>
          <p:cNvSpPr>
            <a:spLocks noGrp="1"/>
          </p:cNvSpPr>
          <p:nvPr>
            <p:ph idx="13"/>
          </p:nvPr>
        </p:nvSpPr>
        <p:spPr>
          <a:xfrm>
            <a:off x="6241472"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62D8826C-05C3-0343-EAB9-6B56DEC38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2824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Ending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2722563"/>
            <a:ext cx="9144000" cy="1811337"/>
          </a:xfrm>
        </p:spPr>
        <p:txBody>
          <a:bodyPr anchor="b"/>
          <a:lstStyle>
            <a:lvl1pPr algn="l">
              <a:defRPr sz="6000">
                <a:solidFill>
                  <a:schemeClr val="bg1"/>
                </a:solidFill>
              </a:defRPr>
            </a:lvl1pPr>
          </a:lstStyle>
          <a:p>
            <a:r>
              <a:rPr lang="en-US" dirty="0"/>
              <a:t>THANK YOU</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hasCustomPrompt="1"/>
          </p:nvPr>
        </p:nvSpPr>
        <p:spPr>
          <a:xfrm>
            <a:off x="838200" y="5191125"/>
            <a:ext cx="9144000" cy="10212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Address</a:t>
            </a:r>
            <a:br>
              <a:rPr lang="en-US" dirty="0"/>
            </a:br>
            <a:r>
              <a:rPr lang="en-US" dirty="0"/>
              <a:t>(xxx) xxx-</a:t>
            </a:r>
            <a:r>
              <a:rPr lang="en-US" dirty="0" err="1"/>
              <a:t>xxxx</a:t>
            </a:r>
            <a:endParaRPr lang="en-US" dirty="0"/>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lvl1pPr>
              <a:defRPr>
                <a:solidFill>
                  <a:schemeClr val="bg1"/>
                </a:solidFill>
              </a:defRPr>
            </a:lvl1pPr>
          </a:lstStyle>
          <a:p>
            <a:fld id="{BF9F0CBB-4BB4-3342-9CDD-DD16D0AFD25A}" type="slidenum">
              <a:rPr lang="en-US" smtClean="0"/>
              <a:pPr/>
              <a:t>‹#›</a:t>
            </a:fld>
            <a:endParaRPr lang="en-US"/>
          </a:p>
        </p:txBody>
      </p:sp>
      <p:sp>
        <p:nvSpPr>
          <p:cNvPr id="7" name="Subtitle 2">
            <a:extLst>
              <a:ext uri="{FF2B5EF4-FFF2-40B4-BE49-F238E27FC236}">
                <a16:creationId xmlns:a16="http://schemas.microsoft.com/office/drawing/2014/main" id="{08B0D540-C922-12F9-5DF3-E1EDFBEB4BC3}"/>
              </a:ext>
            </a:extLst>
          </p:cNvPr>
          <p:cNvSpPr txBox="1">
            <a:spLocks/>
          </p:cNvSpPr>
          <p:nvPr userDrawn="1"/>
        </p:nvSpPr>
        <p:spPr>
          <a:xfrm>
            <a:off x="838200" y="4714875"/>
            <a:ext cx="9144000" cy="102128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b="0" i="0" kern="1200">
                <a:solidFill>
                  <a:schemeClr val="bg1"/>
                </a:solidFill>
                <a:latin typeface="Montserrat Medium" panose="02000505000000020004" pitchFamily="2" charset="77"/>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b="0" i="0" kern="1200">
                <a:solidFill>
                  <a:schemeClr val="tx1"/>
                </a:solidFill>
                <a:latin typeface="Montserrat Medium" panose="02000505000000020004" pitchFamily="2" charset="77"/>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b="0" i="0" kern="1200">
                <a:solidFill>
                  <a:schemeClr val="tx1"/>
                </a:solidFill>
                <a:latin typeface="Montserrat Medium" panose="02000505000000020004" pitchFamily="2" charset="77"/>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b="0" i="0" kern="1200">
                <a:solidFill>
                  <a:schemeClr val="tx1"/>
                </a:solidFill>
                <a:latin typeface="Montserrat Medium" panose="02000505000000020004" pitchFamily="2" charset="77"/>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b="0" i="0" kern="1200">
                <a:solidFill>
                  <a:schemeClr val="tx1"/>
                </a:solidFill>
                <a:latin typeface="Montserrat Medium" panose="02000505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0" dirty="0">
                <a:solidFill>
                  <a:schemeClr val="accent1"/>
                </a:solidFill>
                <a:latin typeface="Montserrat" panose="02000505000000020004" pitchFamily="2" charset="77"/>
              </a:rPr>
              <a:t>Questions?</a:t>
            </a:r>
          </a:p>
        </p:txBody>
      </p:sp>
      <p:pic>
        <p:nvPicPr>
          <p:cNvPr id="4" name="Graphic 3">
            <a:extLst>
              <a:ext uri="{FF2B5EF4-FFF2-40B4-BE49-F238E27FC236}">
                <a16:creationId xmlns:a16="http://schemas.microsoft.com/office/drawing/2014/main" id="{189B2EA9-84FA-49FF-5795-22A716D8D0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997306"/>
            <a:ext cx="5145911" cy="1249007"/>
          </a:xfrm>
          <a:prstGeom prst="rect">
            <a:avLst/>
          </a:prstGeom>
        </p:spPr>
      </p:pic>
      <p:pic>
        <p:nvPicPr>
          <p:cNvPr id="8" name="Graphic 7">
            <a:extLst>
              <a:ext uri="{FF2B5EF4-FFF2-40B4-BE49-F238E27FC236}">
                <a16:creationId xmlns:a16="http://schemas.microsoft.com/office/drawing/2014/main" id="{30CDAD18-A15F-C7F4-F994-B1101C18ED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 y="907008"/>
            <a:ext cx="3918167" cy="1429601"/>
          </a:xfrm>
          <a:prstGeom prst="rect">
            <a:avLst/>
          </a:prstGeom>
        </p:spPr>
      </p:pic>
    </p:spTree>
    <p:extLst>
      <p:ext uri="{BB962C8B-B14F-4D97-AF65-F5344CB8AC3E}">
        <p14:creationId xmlns:p14="http://schemas.microsoft.com/office/powerpoint/2010/main" val="29888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t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CA4A-62EF-2C5E-25AA-1C686376E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1636D25-E332-465E-96B7-A7CAA4AA2411}"/>
              </a:ext>
            </a:extLst>
          </p:cNvPr>
          <p:cNvSpPr>
            <a:spLocks noGrp="1"/>
          </p:cNvSpPr>
          <p:nvPr>
            <p:ph sz="half" idx="2"/>
          </p:nvPr>
        </p:nvSpPr>
        <p:spPr>
          <a:xfrm>
            <a:off x="839788" y="1466850"/>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C4ACCA-0C60-4502-A10F-5CFABB1B0EBE}"/>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8/21/2025</a:t>
            </a:fld>
            <a:endParaRPr lang="en-US"/>
          </a:p>
        </p:txBody>
      </p:sp>
      <p:sp>
        <p:nvSpPr>
          <p:cNvPr id="8" name="Footer Placeholder 7">
            <a:extLst>
              <a:ext uri="{FF2B5EF4-FFF2-40B4-BE49-F238E27FC236}">
                <a16:creationId xmlns:a16="http://schemas.microsoft.com/office/drawing/2014/main" id="{C88729CD-5963-360E-B26B-5BF8DB0BFD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7B19D4-A428-CD94-F942-56AACB43E1B4}"/>
              </a:ext>
            </a:extLst>
          </p:cNvPr>
          <p:cNvSpPr>
            <a:spLocks noGrp="1"/>
          </p:cNvSpPr>
          <p:nvPr>
            <p:ph type="sldNum" sz="quarter" idx="12"/>
          </p:nvPr>
        </p:nvSpPr>
        <p:spPr/>
        <p:txBody>
          <a:bodyPr/>
          <a:lstStyle/>
          <a:p>
            <a:fld id="{BF9F0CBB-4BB4-3342-9CDD-DD16D0AFD25A}" type="slidenum">
              <a:rPr lang="en-US" smtClean="0"/>
              <a:t>‹#›</a:t>
            </a:fld>
            <a:endParaRPr lang="en-US"/>
          </a:p>
        </p:txBody>
      </p:sp>
    </p:spTree>
    <p:extLst>
      <p:ext uri="{BB962C8B-B14F-4D97-AF65-F5344CB8AC3E}">
        <p14:creationId xmlns:p14="http://schemas.microsoft.com/office/powerpoint/2010/main" val="1266169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F50EA1-1371-C23C-625C-A256EDBF5279}"/>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8/21/2025</a:t>
            </a:fld>
            <a:endParaRPr lang="en-US"/>
          </a:p>
        </p:txBody>
      </p:sp>
      <p:sp>
        <p:nvSpPr>
          <p:cNvPr id="3" name="Footer Placeholder 2">
            <a:extLst>
              <a:ext uri="{FF2B5EF4-FFF2-40B4-BE49-F238E27FC236}">
                <a16:creationId xmlns:a16="http://schemas.microsoft.com/office/drawing/2014/main" id="{12AEFE5E-DCD6-C17C-AFE5-53054B65AE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234CBD-A7B3-43ED-8668-D765275C1769}"/>
              </a:ext>
            </a:extLst>
          </p:cNvPr>
          <p:cNvSpPr>
            <a:spLocks noGrp="1"/>
          </p:cNvSpPr>
          <p:nvPr>
            <p:ph type="sldNum" sz="quarter" idx="12"/>
          </p:nvPr>
        </p:nvSpPr>
        <p:spPr/>
        <p:txBody>
          <a:bodyPr/>
          <a:lstStyle/>
          <a:p>
            <a:fld id="{BF9F0CBB-4BB4-3342-9CDD-DD16D0AFD25A}" type="slidenum">
              <a:rPr lang="en-US" smtClean="0"/>
              <a:t>‹#›</a:t>
            </a:fld>
            <a:endParaRPr lang="en-US"/>
          </a:p>
        </p:txBody>
      </p:sp>
    </p:spTree>
    <p:extLst>
      <p:ext uri="{BB962C8B-B14F-4D97-AF65-F5344CB8AC3E}">
        <p14:creationId xmlns:p14="http://schemas.microsoft.com/office/powerpoint/2010/main" val="25086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Title Alternate">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5D5C037-18D5-AE31-6EAC-15A336DF331A}"/>
              </a:ext>
            </a:extLst>
          </p:cNvPr>
          <p:cNvPicPr>
            <a:picLocks noChangeAspect="1" noChangeArrowheads="1"/>
          </p:cNvPicPr>
          <p:nvPr userDrawn="1"/>
        </p:nvPicPr>
        <p:blipFill rotWithShape="1">
          <a:blip r:embed="rId2" cstate="print"/>
          <a:srcRect b="13462"/>
          <a:stretch/>
        </p:blipFill>
        <p:spPr bwMode="auto">
          <a:xfrm>
            <a:off x="0" y="2976768"/>
            <a:ext cx="7144733" cy="4919871"/>
          </a:xfrm>
          <a:prstGeom prst="rect">
            <a:avLst/>
          </a:prstGeom>
          <a:noFill/>
          <a:ln w="9525">
            <a:noFill/>
            <a:miter lim="800000"/>
            <a:headEnd/>
            <a:tailEnd/>
          </a:ln>
        </p:spPr>
      </p:pic>
      <p:sp>
        <p:nvSpPr>
          <p:cNvPr id="2" name="Title 1">
            <a:extLst>
              <a:ext uri="{FF2B5EF4-FFF2-40B4-BE49-F238E27FC236}">
                <a16:creationId xmlns:a16="http://schemas.microsoft.com/office/drawing/2014/main" id="{78F639AB-1FC9-BEFF-8872-E5CBE8251BA3}"/>
              </a:ext>
            </a:extLst>
          </p:cNvPr>
          <p:cNvSpPr>
            <a:spLocks noGrp="1"/>
          </p:cNvSpPr>
          <p:nvPr>
            <p:ph type="ctrTitle"/>
          </p:nvPr>
        </p:nvSpPr>
        <p:spPr>
          <a:xfrm>
            <a:off x="3412434" y="1421295"/>
            <a:ext cx="8307789" cy="2708253"/>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p:nvPr>
        </p:nvSpPr>
        <p:spPr>
          <a:xfrm>
            <a:off x="7285703" y="4353305"/>
            <a:ext cx="443452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39161B6-1D5D-093B-64B1-5AF6A1DADF70}"/>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8/21/2025</a:t>
            </a:fld>
            <a:endParaRPr lang="en-US"/>
          </a:p>
        </p:txBody>
      </p:sp>
      <p:sp>
        <p:nvSpPr>
          <p:cNvPr id="5" name="Footer Placeholder 4">
            <a:extLst>
              <a:ext uri="{FF2B5EF4-FFF2-40B4-BE49-F238E27FC236}">
                <a16:creationId xmlns:a16="http://schemas.microsoft.com/office/drawing/2014/main" id="{1283A5EA-F964-C1C6-D3C7-FC3621E183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p>
            <a:fld id="{BF9F0CBB-4BB4-3342-9CDD-DD16D0AFD25A}" type="slidenum">
              <a:rPr lang="en-US" smtClean="0"/>
              <a:t>‹#›</a:t>
            </a:fld>
            <a:endParaRPr lang="en-US"/>
          </a:p>
        </p:txBody>
      </p:sp>
      <p:pic>
        <p:nvPicPr>
          <p:cNvPr id="9" name="Graphic 8">
            <a:extLst>
              <a:ext uri="{FF2B5EF4-FFF2-40B4-BE49-F238E27FC236}">
                <a16:creationId xmlns:a16="http://schemas.microsoft.com/office/drawing/2014/main" id="{B1657B83-2634-2B17-F3B6-D4A6F9A3FB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12434" y="391702"/>
            <a:ext cx="1879600" cy="685800"/>
          </a:xfrm>
          <a:prstGeom prst="rect">
            <a:avLst/>
          </a:prstGeom>
        </p:spPr>
      </p:pic>
    </p:spTree>
    <p:extLst>
      <p:ext uri="{BB962C8B-B14F-4D97-AF65-F5344CB8AC3E}">
        <p14:creationId xmlns:p14="http://schemas.microsoft.com/office/powerpoint/2010/main" val="3056315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7A9A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423A-A092-4F24-A012-F8FFFF7C6C79}"/>
              </a:ext>
            </a:extLst>
          </p:cNvPr>
          <p:cNvSpPr>
            <a:spLocks noGrp="1"/>
          </p:cNvSpPr>
          <p:nvPr>
            <p:ph type="title"/>
          </p:nvPr>
        </p:nvSpPr>
        <p:spPr/>
        <p:txBody>
          <a:bodyPr/>
          <a:lstStyle>
            <a:lvl1pPr>
              <a:defRPr b="0" i="0">
                <a:solidFill>
                  <a:schemeClr val="bg1"/>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75EF95-667B-4C7C-B751-37FB8DAF4029}"/>
              </a:ext>
            </a:extLst>
          </p:cNvPr>
          <p:cNvSpPr>
            <a:spLocks noGrp="1"/>
          </p:cNvSpPr>
          <p:nvPr>
            <p:ph idx="1"/>
          </p:nvPr>
        </p:nvSpPr>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CEE59A-4D4C-4446-ADC4-4B39007FCE21}"/>
              </a:ext>
            </a:extLst>
          </p:cNvPr>
          <p:cNvSpPr>
            <a:spLocks noGrp="1"/>
          </p:cNvSpPr>
          <p:nvPr>
            <p:ph type="dt" sz="half" idx="10"/>
          </p:nvPr>
        </p:nvSpPr>
        <p:spPr/>
        <p:txBody>
          <a:bodyPr/>
          <a:lstStyle/>
          <a:p>
            <a:fld id="{31816654-0224-44A7-8606-FD80A24F9B9C}" type="datetimeFigureOut">
              <a:rPr lang="en-US" smtClean="0"/>
              <a:t>8/21/2025</a:t>
            </a:fld>
            <a:endParaRPr lang="en-US" dirty="0"/>
          </a:p>
        </p:txBody>
      </p:sp>
      <p:sp>
        <p:nvSpPr>
          <p:cNvPr id="5" name="Footer Placeholder 4">
            <a:extLst>
              <a:ext uri="{FF2B5EF4-FFF2-40B4-BE49-F238E27FC236}">
                <a16:creationId xmlns:a16="http://schemas.microsoft.com/office/drawing/2014/main" id="{EC1E74BA-CF22-404D-AEF5-D55C68031B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B45377-337C-4C60-B459-DCF43FBB7677}"/>
              </a:ext>
            </a:extLst>
          </p:cNvPr>
          <p:cNvSpPr>
            <a:spLocks noGrp="1"/>
          </p:cNvSpPr>
          <p:nvPr>
            <p:ph type="sldNum" sz="quarter" idx="12"/>
          </p:nvPr>
        </p:nvSpPr>
        <p:spPr/>
        <p:txBody>
          <a:bodyPr/>
          <a:lstStyle/>
          <a:p>
            <a:fld id="{D89E4D55-8516-4FFF-96CD-37AF6D96C396}" type="slidenum">
              <a:rPr lang="en-US" smtClean="0"/>
              <a:t>‹#›</a:t>
            </a:fld>
            <a:endParaRPr lang="en-US" dirty="0"/>
          </a:p>
        </p:txBody>
      </p:sp>
    </p:spTree>
    <p:extLst>
      <p:ext uri="{BB962C8B-B14F-4D97-AF65-F5344CB8AC3E}">
        <p14:creationId xmlns:p14="http://schemas.microsoft.com/office/powerpoint/2010/main" val="261329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Bio (Bullets)">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16386" y="2531166"/>
            <a:ext cx="10771851" cy="3557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4">
            <a:extLst>
              <a:ext uri="{FF2B5EF4-FFF2-40B4-BE49-F238E27FC236}">
                <a16:creationId xmlns:a16="http://schemas.microsoft.com/office/drawing/2014/main" id="{0C751F94-39BE-0FE7-B498-F4755B486B6E}"/>
              </a:ext>
            </a:extLst>
          </p:cNvPr>
          <p:cNvSpPr>
            <a:spLocks noGrp="1" noChangeAspect="1"/>
          </p:cNvSpPr>
          <p:nvPr>
            <p:ph type="pic" sz="quarter" idx="14"/>
          </p:nvPr>
        </p:nvSpPr>
        <p:spPr>
          <a:xfrm>
            <a:off x="816387" y="373486"/>
            <a:ext cx="1828800" cy="1828800"/>
          </a:xfrm>
        </p:spPr>
        <p:txBody>
          <a:bodyPr/>
          <a:lstStyle/>
          <a:p>
            <a:endParaRPr lang="en-US"/>
          </a:p>
        </p:txBody>
      </p:sp>
      <p:sp>
        <p:nvSpPr>
          <p:cNvPr id="9" name="Content Placeholder 9">
            <a:extLst>
              <a:ext uri="{FF2B5EF4-FFF2-40B4-BE49-F238E27FC236}">
                <a16:creationId xmlns:a16="http://schemas.microsoft.com/office/drawing/2014/main" id="{4F5B0E15-9C65-5D67-096C-5881D8158DE2}"/>
              </a:ext>
            </a:extLst>
          </p:cNvPr>
          <p:cNvSpPr>
            <a:spLocks noGrp="1"/>
          </p:cNvSpPr>
          <p:nvPr>
            <p:ph sz="quarter" idx="15" hasCustomPrompt="1"/>
          </p:nvPr>
        </p:nvSpPr>
        <p:spPr>
          <a:xfrm>
            <a:off x="2959789" y="373486"/>
            <a:ext cx="8628446" cy="630124"/>
          </a:xfrm>
        </p:spPr>
        <p:txBody>
          <a:bodyPr>
            <a:noAutofit/>
          </a:bodyPr>
          <a:lstStyle>
            <a:lvl1pPr marL="0" indent="0">
              <a:lnSpc>
                <a:spcPct val="100000"/>
              </a:lnSpc>
              <a:buNone/>
              <a:defRPr sz="3200" b="1" i="0">
                <a:solidFill>
                  <a:schemeClr val="accent1"/>
                </a:solidFill>
                <a:latin typeface="Montserrat" panose="02000505000000020004"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Facilitator Name</a:t>
            </a:r>
          </a:p>
        </p:txBody>
      </p:sp>
      <p:sp>
        <p:nvSpPr>
          <p:cNvPr id="13" name="Content Placeholder 9">
            <a:extLst>
              <a:ext uri="{FF2B5EF4-FFF2-40B4-BE49-F238E27FC236}">
                <a16:creationId xmlns:a16="http://schemas.microsoft.com/office/drawing/2014/main" id="{DE72659E-223C-7629-C7D3-614BF2E740BC}"/>
              </a:ext>
            </a:extLst>
          </p:cNvPr>
          <p:cNvSpPr>
            <a:spLocks noGrp="1"/>
          </p:cNvSpPr>
          <p:nvPr>
            <p:ph sz="quarter" idx="16" hasCustomPrompt="1"/>
          </p:nvPr>
        </p:nvSpPr>
        <p:spPr>
          <a:xfrm>
            <a:off x="2959788" y="1103205"/>
            <a:ext cx="8628447" cy="630124"/>
          </a:xfrm>
        </p:spPr>
        <p:txBody>
          <a:bodyPr>
            <a:noAutofit/>
          </a:bodyPr>
          <a:lstStyle>
            <a:lvl1pPr marL="0" indent="0">
              <a:lnSpc>
                <a:spcPct val="100000"/>
              </a:lnSpc>
              <a:buNone/>
              <a:defRPr sz="2400" b="0" i="0">
                <a:solidFill>
                  <a:schemeClr val="bg1"/>
                </a:solidFill>
                <a:latin typeface="Montserrat" panose="02000505000000020004"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Facilitator Title</a:t>
            </a:r>
          </a:p>
        </p:txBody>
      </p:sp>
      <p:sp>
        <p:nvSpPr>
          <p:cNvPr id="14" name="Slide Number Placeholder 5">
            <a:extLst>
              <a:ext uri="{FF2B5EF4-FFF2-40B4-BE49-F238E27FC236}">
                <a16:creationId xmlns:a16="http://schemas.microsoft.com/office/drawing/2014/main" id="{E7452835-5D8C-BFF9-7108-C9773CCD694D}"/>
              </a:ext>
            </a:extLst>
          </p:cNvPr>
          <p:cNvSpPr>
            <a:spLocks noGrp="1"/>
          </p:cNvSpPr>
          <p:nvPr>
            <p:ph type="sldNum" sz="quarter" idx="12"/>
          </p:nvPr>
        </p:nvSpPr>
        <p:spPr>
          <a:xfrm>
            <a:off x="4060085" y="6356350"/>
            <a:ext cx="2743200" cy="365125"/>
          </a:xfrm>
        </p:spPr>
        <p:txBody>
          <a:bodyPr/>
          <a:lstStyle/>
          <a:p>
            <a:fld id="{BF9F0CBB-4BB4-3342-9CDD-DD16D0AFD25A}" type="slidenum">
              <a:rPr lang="en-US" smtClean="0"/>
              <a:t>‹#›</a:t>
            </a:fld>
            <a:endParaRPr lang="en-US"/>
          </a:p>
        </p:txBody>
      </p:sp>
      <p:pic>
        <p:nvPicPr>
          <p:cNvPr id="4" name="Graphic 3">
            <a:extLst>
              <a:ext uri="{FF2B5EF4-FFF2-40B4-BE49-F238E27FC236}">
                <a16:creationId xmlns:a16="http://schemas.microsoft.com/office/drawing/2014/main" id="{8D6D3719-DD60-2DC5-8FF9-0A6B4B3167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11555" y="6225681"/>
            <a:ext cx="1376680" cy="502302"/>
          </a:xfrm>
          <a:prstGeom prst="rect">
            <a:avLst/>
          </a:prstGeom>
        </p:spPr>
      </p:pic>
    </p:spTree>
    <p:extLst>
      <p:ext uri="{BB962C8B-B14F-4D97-AF65-F5344CB8AC3E}">
        <p14:creationId xmlns:p14="http://schemas.microsoft.com/office/powerpoint/2010/main" val="149130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436356"/>
            <a:ext cx="6239256" cy="2387600"/>
          </a:xfrm>
        </p:spPr>
        <p:txBody>
          <a:bodyPr anchor="b"/>
          <a:lstStyle>
            <a:lvl1pPr algn="l">
              <a:defRPr sz="6000">
                <a:solidFill>
                  <a:schemeClr val="accent1"/>
                </a:solidFill>
              </a:defRPr>
            </a:lvl1pPr>
          </a:lstStyle>
          <a:p>
            <a:r>
              <a:rPr lang="en-US" dirty="0"/>
              <a:t>Section </a:t>
            </a:r>
            <a:br>
              <a:rPr lang="en-US" dirty="0"/>
            </a:br>
            <a:r>
              <a:rPr lang="en-US" dirty="0"/>
              <a:t>Divider</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p:nvPr>
        </p:nvSpPr>
        <p:spPr>
          <a:xfrm>
            <a:off x="838200" y="2916031"/>
            <a:ext cx="6239256" cy="597313"/>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p>
            <a:fld id="{BF9F0CBB-4BB4-3342-9CDD-DD16D0AFD25A}" type="slidenum">
              <a:rPr lang="en-US" smtClean="0"/>
              <a:t>‹#›</a:t>
            </a:fld>
            <a:endParaRPr lang="en-US"/>
          </a:p>
        </p:txBody>
      </p:sp>
      <p:sp>
        <p:nvSpPr>
          <p:cNvPr id="14" name="Picture Placeholder 13">
            <a:extLst>
              <a:ext uri="{FF2B5EF4-FFF2-40B4-BE49-F238E27FC236}">
                <a16:creationId xmlns:a16="http://schemas.microsoft.com/office/drawing/2014/main" id="{9FDC5B14-D290-928A-F501-1C506AE3C306}"/>
              </a:ext>
            </a:extLst>
          </p:cNvPr>
          <p:cNvSpPr>
            <a:spLocks noGrp="1"/>
          </p:cNvSpPr>
          <p:nvPr>
            <p:ph type="pic" sz="quarter" idx="13"/>
          </p:nvPr>
        </p:nvSpPr>
        <p:spPr>
          <a:xfrm flipH="1">
            <a:off x="5321807" y="-19050"/>
            <a:ext cx="6890830" cy="6877050"/>
          </a:xfrm>
          <a:prstGeom prst="rtTriangle">
            <a:avLst/>
          </a:prstGeom>
        </p:spPr>
        <p:txBody>
          <a:bodyPr/>
          <a:lstStyle/>
          <a:p>
            <a:endParaRPr lang="en-US"/>
          </a:p>
        </p:txBody>
      </p:sp>
      <p:pic>
        <p:nvPicPr>
          <p:cNvPr id="4" name="Graphic 3">
            <a:extLst>
              <a:ext uri="{FF2B5EF4-FFF2-40B4-BE49-F238E27FC236}">
                <a16:creationId xmlns:a16="http://schemas.microsoft.com/office/drawing/2014/main" id="{A8BDF0CF-46E8-AA49-A0F2-F677F90A8B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188774"/>
            <a:ext cx="2045885" cy="496574"/>
          </a:xfrm>
          <a:prstGeom prst="rect">
            <a:avLst/>
          </a:prstGeom>
        </p:spPr>
      </p:pic>
    </p:spTree>
    <p:extLst>
      <p:ext uri="{BB962C8B-B14F-4D97-AF65-F5344CB8AC3E}">
        <p14:creationId xmlns:p14="http://schemas.microsoft.com/office/powerpoint/2010/main" val="276816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A6A6A6-9004-B88E-D488-D4014D52B802}"/>
              </a:ext>
            </a:extLst>
          </p:cNvPr>
          <p:cNvSpPr/>
          <p:nvPr userDrawn="1"/>
        </p:nvSpPr>
        <p:spPr>
          <a:xfrm>
            <a:off x="0" y="6204294"/>
            <a:ext cx="12210288" cy="6692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365125"/>
            <a:ext cx="867156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1825625"/>
            <a:ext cx="8671560" cy="412001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a:p>
        </p:txBody>
      </p:sp>
      <p:pic>
        <p:nvPicPr>
          <p:cNvPr id="5" name="Graphic 4">
            <a:extLst>
              <a:ext uri="{FF2B5EF4-FFF2-40B4-BE49-F238E27FC236}">
                <a16:creationId xmlns:a16="http://schemas.microsoft.com/office/drawing/2014/main" id="{F1088D83-70A2-D623-1BB6-6A8DFDC7E5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15570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AD5D52E-4104-70E2-C969-7D93AB622799}"/>
              </a:ext>
            </a:extLst>
          </p:cNvPr>
          <p:cNvSpPr/>
          <p:nvPr userDrawn="1"/>
        </p:nvSpPr>
        <p:spPr>
          <a:xfrm>
            <a:off x="0" y="6188765"/>
            <a:ext cx="12210288" cy="6692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365125"/>
            <a:ext cx="867156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a:p>
        </p:txBody>
      </p:sp>
      <p:sp>
        <p:nvSpPr>
          <p:cNvPr id="14" name="Content Placeholder 2">
            <a:extLst>
              <a:ext uri="{FF2B5EF4-FFF2-40B4-BE49-F238E27FC236}">
                <a16:creationId xmlns:a16="http://schemas.microsoft.com/office/drawing/2014/main" id="{CFC851F3-7EC7-A032-97C8-AFB6484D6A6B}"/>
              </a:ext>
            </a:extLst>
          </p:cNvPr>
          <p:cNvSpPr>
            <a:spLocks noGrp="1"/>
          </p:cNvSpPr>
          <p:nvPr>
            <p:ph idx="13"/>
          </p:nvPr>
        </p:nvSpPr>
        <p:spPr>
          <a:xfrm>
            <a:off x="6241472"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92FEF7BE-D15D-8BB4-2B58-42580A416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82492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860278-62A5-88C1-449E-93D5DE866D3B}"/>
              </a:ext>
            </a:extLst>
          </p:cNvPr>
          <p:cNvSpPr/>
          <p:nvPr userDrawn="1"/>
        </p:nvSpPr>
        <p:spPr>
          <a:xfrm>
            <a:off x="0" y="6188765"/>
            <a:ext cx="12210288" cy="6692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365125"/>
            <a:ext cx="614781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1825625"/>
            <a:ext cx="6147816" cy="435133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dirty="0"/>
          </a:p>
        </p:txBody>
      </p:sp>
      <p:sp>
        <p:nvSpPr>
          <p:cNvPr id="9" name="Picture Placeholder 8">
            <a:extLst>
              <a:ext uri="{FF2B5EF4-FFF2-40B4-BE49-F238E27FC236}">
                <a16:creationId xmlns:a16="http://schemas.microsoft.com/office/drawing/2014/main" id="{782D6CBE-E484-F0FE-18B6-4C7713915D98}"/>
              </a:ext>
            </a:extLst>
          </p:cNvPr>
          <p:cNvSpPr>
            <a:spLocks noGrp="1"/>
          </p:cNvSpPr>
          <p:nvPr>
            <p:ph type="pic" sz="quarter" idx="13"/>
          </p:nvPr>
        </p:nvSpPr>
        <p:spPr>
          <a:xfrm>
            <a:off x="7263384" y="512063"/>
            <a:ext cx="4404360" cy="5664899"/>
          </a:xfrm>
        </p:spPr>
        <p:txBody>
          <a:bodyPr/>
          <a:lstStyle/>
          <a:p>
            <a:endParaRPr lang="en-US"/>
          </a:p>
        </p:txBody>
      </p:sp>
      <p:pic>
        <p:nvPicPr>
          <p:cNvPr id="5" name="Graphic 4">
            <a:extLst>
              <a:ext uri="{FF2B5EF4-FFF2-40B4-BE49-F238E27FC236}">
                <a16:creationId xmlns:a16="http://schemas.microsoft.com/office/drawing/2014/main" id="{A26C5868-D103-BE6E-B40B-37711D904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263689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712597"/>
            <a:ext cx="4721352" cy="1325563"/>
          </a:xfrm>
        </p:spPr>
        <p:txBody>
          <a:bodyPr/>
          <a:lstStyle>
            <a:lvl1pPr>
              <a:defRPr>
                <a:solidFill>
                  <a:schemeClr val="bg1"/>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2173097"/>
            <a:ext cx="4721352" cy="3727641"/>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a:p>
        </p:txBody>
      </p:sp>
      <p:sp>
        <p:nvSpPr>
          <p:cNvPr id="9" name="Picture Placeholder 8">
            <a:extLst>
              <a:ext uri="{FF2B5EF4-FFF2-40B4-BE49-F238E27FC236}">
                <a16:creationId xmlns:a16="http://schemas.microsoft.com/office/drawing/2014/main" id="{782D6CBE-E484-F0FE-18B6-4C7713915D98}"/>
              </a:ext>
            </a:extLst>
          </p:cNvPr>
          <p:cNvSpPr>
            <a:spLocks noGrp="1"/>
          </p:cNvSpPr>
          <p:nvPr>
            <p:ph type="pic" sz="quarter" idx="13"/>
          </p:nvPr>
        </p:nvSpPr>
        <p:spPr>
          <a:xfrm>
            <a:off x="6089904" y="0"/>
            <a:ext cx="6096000" cy="6857999"/>
          </a:xfrm>
        </p:spPr>
        <p:txBody>
          <a:bodyPr/>
          <a:lstStyle/>
          <a:p>
            <a:endParaRPr lang="en-US"/>
          </a:p>
        </p:txBody>
      </p:sp>
      <p:pic>
        <p:nvPicPr>
          <p:cNvPr id="5" name="Graphic 4">
            <a:extLst>
              <a:ext uri="{FF2B5EF4-FFF2-40B4-BE49-F238E27FC236}">
                <a16:creationId xmlns:a16="http://schemas.microsoft.com/office/drawing/2014/main" id="{6AC4517E-8348-DA44-06AB-390E4D6DF9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39704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p:txBody>
          <a:bodyPr/>
          <a:lstStyle/>
          <a:p>
            <a:fld id="{BF9F0CBB-4BB4-3342-9CDD-DD16D0AFD25A}" type="slidenum">
              <a:rPr lang="en-US" smtClean="0"/>
              <a:t>‹#›</a:t>
            </a:fld>
            <a:endParaRPr lang="en-US"/>
          </a:p>
        </p:txBody>
      </p:sp>
      <p:pic>
        <p:nvPicPr>
          <p:cNvPr id="3" name="Graphic 2">
            <a:extLst>
              <a:ext uri="{FF2B5EF4-FFF2-40B4-BE49-F238E27FC236}">
                <a16:creationId xmlns:a16="http://schemas.microsoft.com/office/drawing/2014/main" id="{D9A6FA75-3DA1-31EC-C8FB-8F2F586B71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289160"/>
            <a:ext cx="1376680" cy="502302"/>
          </a:xfrm>
          <a:prstGeom prst="rect">
            <a:avLst/>
          </a:prstGeom>
        </p:spPr>
      </p:pic>
    </p:spTree>
    <p:extLst>
      <p:ext uri="{BB962C8B-B14F-4D97-AF65-F5344CB8AC3E}">
        <p14:creationId xmlns:p14="http://schemas.microsoft.com/office/powerpoint/2010/main" val="156723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33D52-1BE7-9870-C4A0-6897EDF36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65A5EA9-0620-B656-D2D5-BDD54F10A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B594B79-A171-B07F-8BAA-7404DE3B2D4C}"/>
              </a:ext>
            </a:extLst>
          </p:cNvPr>
          <p:cNvSpPr>
            <a:spLocks noGrp="1"/>
          </p:cNvSpPr>
          <p:nvPr>
            <p:ph type="sldNum" sz="quarter" idx="4"/>
          </p:nvPr>
        </p:nvSpPr>
        <p:spPr>
          <a:xfrm>
            <a:off x="923239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F0CBB-4BB4-3342-9CDD-DD16D0AFD25A}" type="slidenum">
              <a:rPr lang="en-US" smtClean="0"/>
              <a:t>‹#›</a:t>
            </a:fld>
            <a:endParaRPr lang="en-US"/>
          </a:p>
        </p:txBody>
      </p:sp>
    </p:spTree>
    <p:extLst>
      <p:ext uri="{BB962C8B-B14F-4D97-AF65-F5344CB8AC3E}">
        <p14:creationId xmlns:p14="http://schemas.microsoft.com/office/powerpoint/2010/main" val="4252054747"/>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77" r:id="rId3"/>
    <p:sldLayoutId id="2147483666" r:id="rId4"/>
    <p:sldLayoutId id="2147483674" r:id="rId5"/>
    <p:sldLayoutId id="2147483650" r:id="rId6"/>
    <p:sldLayoutId id="2147483667" r:id="rId7"/>
    <p:sldLayoutId id="2147483669" r:id="rId8"/>
    <p:sldLayoutId id="2147483681" r:id="rId9"/>
    <p:sldLayoutId id="2147483679" r:id="rId10"/>
    <p:sldLayoutId id="2147483670" r:id="rId11"/>
    <p:sldLayoutId id="2147483673" r:id="rId12"/>
    <p:sldLayoutId id="2147483652" r:id="rId13"/>
    <p:sldLayoutId id="2147483684" r:id="rId14"/>
    <p:sldLayoutId id="2147483686" r:id="rId15"/>
    <p:sldLayoutId id="2147483685" r:id="rId16"/>
    <p:sldLayoutId id="2147483675" r:id="rId17"/>
    <p:sldLayoutId id="2147483653" r:id="rId18"/>
    <p:sldLayoutId id="2147483655" r:id="rId19"/>
    <p:sldLayoutId id="2147483688" r:id="rId20"/>
  </p:sldLayoutIdLst>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jfif"/><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22.jfif"/><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svgsilh.com/image/303498.html" TargetMode="Externa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hyperlink" Target="https://svgsilh.com/image/303498.html"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jfif"/><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22.jfif"/><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DDE5E48E-99AD-7DCC-0919-614D9E46D3BC}"/>
            </a:ext>
          </a:extLst>
        </p:cNvPr>
        <p:cNvGrpSpPr/>
        <p:nvPr/>
      </p:nvGrpSpPr>
      <p:grpSpPr>
        <a:xfrm>
          <a:off x="0" y="0"/>
          <a:ext cx="0" cy="0"/>
          <a:chOff x="0" y="0"/>
          <a:chExt cx="0" cy="0"/>
        </a:xfrm>
      </p:grpSpPr>
      <p:pic>
        <p:nvPicPr>
          <p:cNvPr id="1026" name="Picture 2" descr="19+ Thousand Oregano Flowers Royalty-Free Images, Stock Photos &amp; Pictures |  Shutterstock">
            <a:extLst>
              <a:ext uri="{FF2B5EF4-FFF2-40B4-BE49-F238E27FC236}">
                <a16:creationId xmlns:a16="http://schemas.microsoft.com/office/drawing/2014/main" id="{FC9393ED-ECD4-766F-1AE9-5AD8831323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38" r="12520" b="6856"/>
          <a:stretch>
            <a:fillRect/>
          </a:stretch>
        </p:blipFill>
        <p:spPr bwMode="auto">
          <a:xfrm>
            <a:off x="6709410" y="19"/>
            <a:ext cx="5482590" cy="34289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erson standing next to a tree&#10;&#10;Description automatically generated">
            <a:extLst>
              <a:ext uri="{FF2B5EF4-FFF2-40B4-BE49-F238E27FC236}">
                <a16:creationId xmlns:a16="http://schemas.microsoft.com/office/drawing/2014/main" id="{633CE849-4CAD-AB6B-988D-C4BB20A1ED30}"/>
              </a:ext>
            </a:extLst>
          </p:cNvPr>
          <p:cNvPicPr>
            <a:picLocks noChangeAspect="1"/>
          </p:cNvPicPr>
          <p:nvPr/>
        </p:nvPicPr>
        <p:blipFill rotWithShape="1">
          <a:blip r:embed="rId4">
            <a:extLst>
              <a:ext uri="{28A0092B-C50C-407E-A947-70E740481C1C}">
                <a14:useLocalDpi xmlns:a14="http://schemas.microsoft.com/office/drawing/2010/main" val="0"/>
              </a:ext>
            </a:extLst>
          </a:blip>
          <a:srcRect l="29070" t="2904" r="2" b="30297"/>
          <a:stretch>
            <a:fillRect/>
          </a:stretch>
        </p:blipFill>
        <p:spPr>
          <a:xfrm>
            <a:off x="6716890" y="3429001"/>
            <a:ext cx="5475109" cy="3429000"/>
          </a:xfrm>
          <a:prstGeom prst="rect">
            <a:avLst/>
          </a:prstGeom>
        </p:spPr>
      </p:pic>
      <p:sp>
        <p:nvSpPr>
          <p:cNvPr id="2" name="Title 1">
            <a:extLst>
              <a:ext uri="{FF2B5EF4-FFF2-40B4-BE49-F238E27FC236}">
                <a16:creationId xmlns:a16="http://schemas.microsoft.com/office/drawing/2014/main" id="{28194C63-7F3C-FD39-EEA7-6FCCA7A7DC96}"/>
              </a:ext>
            </a:extLst>
          </p:cNvPr>
          <p:cNvSpPr>
            <a:spLocks noGrp="1"/>
          </p:cNvSpPr>
          <p:nvPr>
            <p:ph type="title"/>
          </p:nvPr>
        </p:nvSpPr>
        <p:spPr>
          <a:xfrm>
            <a:off x="342900" y="1115218"/>
            <a:ext cx="6206007" cy="2410365"/>
          </a:xfrm>
        </p:spPr>
        <p:txBody>
          <a:bodyPr vert="horz" lIns="91440" tIns="45720" rIns="91440" bIns="45720" rtlCol="0" anchor="b">
            <a:normAutofit/>
          </a:bodyPr>
          <a:lstStyle/>
          <a:p>
            <a:r>
              <a:rPr lang="en-US" sz="5400" kern="1200" dirty="0">
                <a:latin typeface="+mj-lt"/>
                <a:ea typeface="+mj-ea"/>
                <a:cs typeface="+mj-cs"/>
              </a:rPr>
              <a:t>What’s Driving the Immune Health Shift</a:t>
            </a:r>
          </a:p>
        </p:txBody>
      </p:sp>
      <p:sp>
        <p:nvSpPr>
          <p:cNvPr id="4" name="Title 1">
            <a:extLst>
              <a:ext uri="{FF2B5EF4-FFF2-40B4-BE49-F238E27FC236}">
                <a16:creationId xmlns:a16="http://schemas.microsoft.com/office/drawing/2014/main" id="{3E127597-D56F-5B83-23A4-03311B30741C}"/>
              </a:ext>
            </a:extLst>
          </p:cNvPr>
          <p:cNvSpPr txBox="1">
            <a:spLocks/>
          </p:cNvSpPr>
          <p:nvPr/>
        </p:nvSpPr>
        <p:spPr>
          <a:xfrm>
            <a:off x="426720" y="3525583"/>
            <a:ext cx="5871210" cy="84744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mj-cs"/>
              </a:defRPr>
            </a:lvl1pPr>
          </a:lstStyle>
          <a:p>
            <a:pPr>
              <a:spcBef>
                <a:spcPts val="1000"/>
              </a:spcBef>
            </a:pPr>
            <a:r>
              <a:rPr lang="en-US" sz="3600" kern="1200" dirty="0">
                <a:latin typeface="+mn-lt"/>
                <a:ea typeface="+mn-ea"/>
                <a:cs typeface="+mn-cs"/>
              </a:rPr>
              <a:t>A New Era of Immune Defense</a:t>
            </a:r>
          </a:p>
        </p:txBody>
      </p:sp>
      <p:cxnSp>
        <p:nvCxnSpPr>
          <p:cNvPr id="3" name="Straight Connector 2">
            <a:extLst>
              <a:ext uri="{FF2B5EF4-FFF2-40B4-BE49-F238E27FC236}">
                <a16:creationId xmlns:a16="http://schemas.microsoft.com/office/drawing/2014/main" id="{EA1C78F2-EDDE-5594-BDEE-3BBC5AE3B1E2}"/>
              </a:ext>
            </a:extLst>
          </p:cNvPr>
          <p:cNvCxnSpPr>
            <a:cxnSpLocks/>
          </p:cNvCxnSpPr>
          <p:nvPr/>
        </p:nvCxnSpPr>
        <p:spPr>
          <a:xfrm>
            <a:off x="0" y="3421896"/>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white text on a black background&#10;&#10;AI-generated content may be incorrect.">
            <a:extLst>
              <a:ext uri="{FF2B5EF4-FFF2-40B4-BE49-F238E27FC236}">
                <a16:creationId xmlns:a16="http://schemas.microsoft.com/office/drawing/2014/main" id="{F0D893CB-0AB7-6F95-DD72-F8664E942EA9}"/>
              </a:ext>
            </a:extLst>
          </p:cNvPr>
          <p:cNvPicPr>
            <a:picLocks noChangeAspect="1"/>
          </p:cNvPicPr>
          <p:nvPr/>
        </p:nvPicPr>
        <p:blipFill>
          <a:blip r:embed="rId5"/>
          <a:stretch>
            <a:fillRect/>
          </a:stretch>
        </p:blipFill>
        <p:spPr>
          <a:xfrm>
            <a:off x="209300" y="5422131"/>
            <a:ext cx="3492113" cy="1274092"/>
          </a:xfrm>
          <a:prstGeom prst="rect">
            <a:avLst/>
          </a:prstGeom>
        </p:spPr>
      </p:pic>
    </p:spTree>
    <p:extLst>
      <p:ext uri="{BB962C8B-B14F-4D97-AF65-F5344CB8AC3E}">
        <p14:creationId xmlns:p14="http://schemas.microsoft.com/office/powerpoint/2010/main" val="2814468558"/>
      </p:ext>
    </p:extLst>
  </p:cSld>
  <p:clrMapOvr>
    <a:masterClrMapping/>
  </p:clrMapOvr>
  <mc:AlternateContent xmlns:mc="http://schemas.openxmlformats.org/markup-compatibility/2006" xmlns:p14="http://schemas.microsoft.com/office/powerpoint/2010/main">
    <mc:Choice Requires="p14">
      <p:transition spd="slow" p14:dur="2000" advTm="13251"/>
    </mc:Choice>
    <mc:Fallback xmlns="">
      <p:transition spd="slow" advTm="132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82096-BEC8-A65D-13E0-5B26F5C18E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48D3A1-2E76-499E-9AEE-29E50E0D3905}"/>
              </a:ext>
            </a:extLst>
          </p:cNvPr>
          <p:cNvPicPr>
            <a:picLocks noChangeAspect="1"/>
          </p:cNvPicPr>
          <p:nvPr/>
        </p:nvPicPr>
        <p:blipFill rotWithShape="1">
          <a:blip r:embed="rId4"/>
          <a:srcRect t="1" r="-533" b="-359"/>
          <a:stretch/>
        </p:blipFill>
        <p:spPr>
          <a:xfrm>
            <a:off x="1395369" y="6882"/>
            <a:ext cx="9488824" cy="6191076"/>
          </a:xfrm>
          <a:prstGeom prst="rect">
            <a:avLst/>
          </a:prstGeom>
        </p:spPr>
      </p:pic>
      <p:pic>
        <p:nvPicPr>
          <p:cNvPr id="7" name="Picture 6" descr="Logo, company name&#10;&#10;Description automatically generated">
            <a:extLst>
              <a:ext uri="{FF2B5EF4-FFF2-40B4-BE49-F238E27FC236}">
                <a16:creationId xmlns:a16="http://schemas.microsoft.com/office/drawing/2014/main" id="{6DFDD63A-AAD6-CA25-D461-61DE1300D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0117" y="2127611"/>
            <a:ext cx="739810" cy="387167"/>
          </a:xfrm>
          <a:prstGeom prst="rect">
            <a:avLst/>
          </a:prstGeom>
        </p:spPr>
      </p:pic>
      <p:cxnSp>
        <p:nvCxnSpPr>
          <p:cNvPr id="9" name="Straight Connector 8">
            <a:extLst>
              <a:ext uri="{FF2B5EF4-FFF2-40B4-BE49-F238E27FC236}">
                <a16:creationId xmlns:a16="http://schemas.microsoft.com/office/drawing/2014/main" id="{9AA4A502-9770-CFBE-84D7-6F6F7CFD43FF}"/>
              </a:ext>
            </a:extLst>
          </p:cNvPr>
          <p:cNvCxnSpPr/>
          <p:nvPr/>
        </p:nvCxnSpPr>
        <p:spPr>
          <a:xfrm flipV="1">
            <a:off x="8025414" y="2514778"/>
            <a:ext cx="1038687" cy="709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739C53-6C81-FDFE-40CD-0E3A58A19F57}"/>
              </a:ext>
            </a:extLst>
          </p:cNvPr>
          <p:cNvCxnSpPr>
            <a:cxnSpLocks/>
          </p:cNvCxnSpPr>
          <p:nvPr/>
        </p:nvCxnSpPr>
        <p:spPr>
          <a:xfrm flipV="1">
            <a:off x="7926024" y="1184167"/>
            <a:ext cx="2410673" cy="1370367"/>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B3F4601-9B50-18C9-ED56-B68DAB9DDF89}"/>
              </a:ext>
            </a:extLst>
          </p:cNvPr>
          <p:cNvSpPr/>
          <p:nvPr/>
        </p:nvSpPr>
        <p:spPr>
          <a:xfrm>
            <a:off x="4899991" y="5795924"/>
            <a:ext cx="546652" cy="3578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4" name="Picture 13" descr="A picture containing text, clipart&#10;&#10;Description automatically generated">
            <a:extLst>
              <a:ext uri="{FF2B5EF4-FFF2-40B4-BE49-F238E27FC236}">
                <a16:creationId xmlns:a16="http://schemas.microsoft.com/office/drawing/2014/main" id="{DF5EA06E-071A-ECD9-91ED-C390E680A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7691" y="2641711"/>
            <a:ext cx="755952" cy="430892"/>
          </a:xfrm>
          <a:prstGeom prst="rect">
            <a:avLst/>
          </a:prstGeom>
        </p:spPr>
      </p:pic>
      <p:cxnSp>
        <p:nvCxnSpPr>
          <p:cNvPr id="15" name="Straight Connector 14">
            <a:extLst>
              <a:ext uri="{FF2B5EF4-FFF2-40B4-BE49-F238E27FC236}">
                <a16:creationId xmlns:a16="http://schemas.microsoft.com/office/drawing/2014/main" id="{0FBAFB0E-BC2C-FCC1-6CA1-C792787D12D5}"/>
              </a:ext>
            </a:extLst>
          </p:cNvPr>
          <p:cNvCxnSpPr>
            <a:cxnSpLocks/>
          </p:cNvCxnSpPr>
          <p:nvPr/>
        </p:nvCxnSpPr>
        <p:spPr>
          <a:xfrm flipV="1">
            <a:off x="8030284" y="3021602"/>
            <a:ext cx="2354155" cy="23519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descr="Logo, company name&#10;&#10;Description automatically generated">
            <a:extLst>
              <a:ext uri="{FF2B5EF4-FFF2-40B4-BE49-F238E27FC236}">
                <a16:creationId xmlns:a16="http://schemas.microsoft.com/office/drawing/2014/main" id="{D3CF45A9-2BAF-7D0B-E75A-E2FDF02750A2}"/>
              </a:ext>
            </a:extLst>
          </p:cNvPr>
          <p:cNvPicPr>
            <a:picLocks noChangeAspect="1"/>
          </p:cNvPicPr>
          <p:nvPr/>
        </p:nvPicPr>
        <p:blipFill rotWithShape="1">
          <a:blip r:embed="rId7">
            <a:extLst>
              <a:ext uri="{28A0092B-C50C-407E-A947-70E740481C1C}">
                <a14:useLocalDpi xmlns:a14="http://schemas.microsoft.com/office/drawing/2010/main" val="0"/>
              </a:ext>
            </a:extLst>
          </a:blip>
          <a:srcRect l="5602"/>
          <a:stretch/>
        </p:blipFill>
        <p:spPr>
          <a:xfrm>
            <a:off x="10376450" y="380763"/>
            <a:ext cx="1269739" cy="897852"/>
          </a:xfrm>
          <a:prstGeom prst="rect">
            <a:avLst/>
          </a:prstGeom>
        </p:spPr>
      </p:pic>
      <p:sp>
        <p:nvSpPr>
          <p:cNvPr id="2" name="Rectangle 1">
            <a:extLst>
              <a:ext uri="{FF2B5EF4-FFF2-40B4-BE49-F238E27FC236}">
                <a16:creationId xmlns:a16="http://schemas.microsoft.com/office/drawing/2014/main" id="{3B15F9EC-65FB-129D-C349-138F4CDE3818}"/>
              </a:ext>
            </a:extLst>
          </p:cNvPr>
          <p:cNvSpPr/>
          <p:nvPr/>
        </p:nvSpPr>
        <p:spPr>
          <a:xfrm>
            <a:off x="9207361" y="5617029"/>
            <a:ext cx="1676832" cy="536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1EB6674-6C38-6DC3-A787-75CF97ACC622}"/>
              </a:ext>
            </a:extLst>
          </p:cNvPr>
          <p:cNvSpPr/>
          <p:nvPr/>
        </p:nvSpPr>
        <p:spPr>
          <a:xfrm>
            <a:off x="4942502" y="2579901"/>
            <a:ext cx="2121877" cy="1215181"/>
          </a:xfrm>
          <a:prstGeom prst="ellipse">
            <a:avLst/>
          </a:prstGeom>
          <a:solidFill>
            <a:srgbClr val="B4DBBA"/>
          </a:solidFill>
          <a:ln>
            <a:solidFill>
              <a:srgbClr val="B4DB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67113A9-F1F6-0D76-B1EA-7D0819CB9D4E}"/>
              </a:ext>
            </a:extLst>
          </p:cNvPr>
          <p:cNvSpPr txBox="1">
            <a:spLocks/>
          </p:cNvSpPr>
          <p:nvPr/>
        </p:nvSpPr>
        <p:spPr>
          <a:xfrm>
            <a:off x="4796036" y="2608327"/>
            <a:ext cx="2432213" cy="11164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2400" dirty="0">
                <a:solidFill>
                  <a:schemeClr val="bg1"/>
                </a:solidFill>
              </a:rPr>
              <a:t>Standardized</a:t>
            </a:r>
          </a:p>
          <a:p>
            <a:pPr algn="ctr"/>
            <a:r>
              <a:rPr lang="en-US" sz="2400" dirty="0">
                <a:solidFill>
                  <a:schemeClr val="bg1"/>
                </a:solidFill>
              </a:rPr>
              <a:t>Ingredients</a:t>
            </a:r>
          </a:p>
        </p:txBody>
      </p:sp>
    </p:spTree>
    <p:custDataLst>
      <p:tags r:id="rId1"/>
    </p:custDataLst>
    <p:extLst>
      <p:ext uri="{BB962C8B-B14F-4D97-AF65-F5344CB8AC3E}">
        <p14:creationId xmlns:p14="http://schemas.microsoft.com/office/powerpoint/2010/main" val="864737972"/>
      </p:ext>
    </p:extLst>
  </p:cSld>
  <p:clrMapOvr>
    <a:masterClrMapping/>
  </p:clrMapOvr>
  <mc:AlternateContent xmlns:mc="http://schemas.openxmlformats.org/markup-compatibility/2006">
    <mc:Choice xmlns:p14="http://schemas.microsoft.com/office/powerpoint/2010/main" Requires="p14">
      <p:transition spd="slow" p14:dur="2000" advTm="70852"/>
    </mc:Choice>
    <mc:Fallback>
      <p:transition spd="slow" advTm="7085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pyramid cartoon">
            <a:extLst>
              <a:ext uri="{FF2B5EF4-FFF2-40B4-BE49-F238E27FC236}">
                <a16:creationId xmlns:a16="http://schemas.microsoft.com/office/drawing/2014/main" id="{038BAFA5-6D09-D964-25FC-464F601C16AA}"/>
              </a:ext>
            </a:extLst>
          </p:cNvPr>
          <p:cNvPicPr>
            <a:picLocks noGrp="1" noChangeAspect="1" noChangeArrowheads="1"/>
          </p:cNvPicPr>
          <p:nvPr>
            <p:ph type="pic" sz="quarter" idx="13"/>
          </p:nvPr>
        </p:nvPicPr>
        <p:blipFill>
          <a:blip r:embed="rId4" cstate="print"/>
          <a:srcRect t="21875" b="21875"/>
          <a:stretch>
            <a:fillRect/>
          </a:stretch>
        </p:blipFill>
        <p:spPr bwMode="auto">
          <a:xfrm>
            <a:off x="4538675" y="1450658"/>
            <a:ext cx="10379020" cy="5838199"/>
          </a:xfrm>
          <a:prstGeom prst="rect">
            <a:avLst/>
          </a:prstGeom>
          <a:noFill/>
        </p:spPr>
      </p:pic>
      <p:sp>
        <p:nvSpPr>
          <p:cNvPr id="3" name="Title 2">
            <a:extLst>
              <a:ext uri="{FF2B5EF4-FFF2-40B4-BE49-F238E27FC236}">
                <a16:creationId xmlns:a16="http://schemas.microsoft.com/office/drawing/2014/main" id="{4417DFA4-C4F0-6998-B0A2-6A4DF3FB42D4}"/>
              </a:ext>
            </a:extLst>
          </p:cNvPr>
          <p:cNvSpPr>
            <a:spLocks noGrp="1"/>
          </p:cNvSpPr>
          <p:nvPr>
            <p:ph type="ctrTitle"/>
          </p:nvPr>
        </p:nvSpPr>
        <p:spPr>
          <a:xfrm>
            <a:off x="670665" y="5032175"/>
            <a:ext cx="11151474" cy="1733977"/>
          </a:xfrm>
        </p:spPr>
        <p:txBody>
          <a:bodyPr>
            <a:normAutofit fontScale="90000"/>
          </a:bodyPr>
          <a:lstStyle/>
          <a:p>
            <a:r>
              <a:rPr lang="en-US" dirty="0"/>
              <a:t>How did they deal with </a:t>
            </a:r>
            <a:br>
              <a:rPr lang="en-US" dirty="0"/>
            </a:br>
            <a:r>
              <a:rPr lang="en-US" dirty="0"/>
              <a:t>things in ancient times?</a:t>
            </a:r>
          </a:p>
        </p:txBody>
      </p:sp>
      <p:sp>
        <p:nvSpPr>
          <p:cNvPr id="2" name="TextBox 1">
            <a:extLst>
              <a:ext uri="{FF2B5EF4-FFF2-40B4-BE49-F238E27FC236}">
                <a16:creationId xmlns:a16="http://schemas.microsoft.com/office/drawing/2014/main" id="{E20D2313-326A-C3EA-E335-31EA9ACA36AC}"/>
              </a:ext>
            </a:extLst>
          </p:cNvPr>
          <p:cNvSpPr txBox="1"/>
          <p:nvPr/>
        </p:nvSpPr>
        <p:spPr>
          <a:xfrm>
            <a:off x="247944" y="1101365"/>
            <a:ext cx="8581463" cy="4093428"/>
          </a:xfrm>
          <a:prstGeom prst="rect">
            <a:avLst/>
          </a:prstGeom>
          <a:noFill/>
        </p:spPr>
        <p:txBody>
          <a:bodyPr wrap="square" rtlCol="0">
            <a:spAutoFit/>
          </a:bodyPr>
          <a:lstStyle/>
          <a:p>
            <a:r>
              <a:rPr lang="en-US" sz="2000" b="1" dirty="0">
                <a:solidFill>
                  <a:schemeClr val="bg1"/>
                </a:solidFill>
                <a:sym typeface="Helvetica Light"/>
              </a:rPr>
              <a:t>   1)  Echinacea</a:t>
            </a:r>
            <a:r>
              <a:rPr lang="en-US" sz="2000" dirty="0">
                <a:solidFill>
                  <a:schemeClr val="bg1"/>
                </a:solidFill>
              </a:rPr>
              <a:t>: Preventing and reducing the duration of the common cold.</a:t>
            </a:r>
          </a:p>
          <a:p>
            <a:r>
              <a:rPr lang="en-US" sz="2000" b="1" dirty="0">
                <a:solidFill>
                  <a:schemeClr val="bg1"/>
                </a:solidFill>
              </a:rPr>
              <a:t>   2)  Elderberry</a:t>
            </a:r>
            <a:r>
              <a:rPr lang="en-US" sz="2000" dirty="0">
                <a:solidFill>
                  <a:schemeClr val="bg1"/>
                </a:solidFill>
              </a:rPr>
              <a:t>: Fighting flu symptoms and speeding recovery.</a:t>
            </a:r>
          </a:p>
          <a:p>
            <a:r>
              <a:rPr lang="en-US" sz="2000" b="1" dirty="0">
                <a:solidFill>
                  <a:schemeClr val="bg1"/>
                </a:solidFill>
              </a:rPr>
              <a:t>   3)  Colloidal Silver</a:t>
            </a:r>
            <a:r>
              <a:rPr lang="en-US" sz="2000" dirty="0">
                <a:solidFill>
                  <a:schemeClr val="bg1"/>
                </a:solidFill>
              </a:rPr>
              <a:t>: Antimicrobial properties—but also known for controversy </a:t>
            </a:r>
          </a:p>
          <a:p>
            <a:r>
              <a:rPr lang="en-US" sz="2000" dirty="0">
                <a:solidFill>
                  <a:schemeClr val="bg1"/>
                </a:solidFill>
              </a:rPr>
              <a:t>        around safety.</a:t>
            </a:r>
          </a:p>
          <a:p>
            <a:r>
              <a:rPr lang="en-US" sz="2000" b="1" dirty="0">
                <a:solidFill>
                  <a:schemeClr val="bg1"/>
                </a:solidFill>
              </a:rPr>
              <a:t>   4)  Oregano</a:t>
            </a:r>
            <a:r>
              <a:rPr lang="en-US" sz="2000" dirty="0">
                <a:solidFill>
                  <a:schemeClr val="bg1"/>
                </a:solidFill>
              </a:rPr>
              <a:t>: Powerful natural antibiotic; used to fight infections, especially </a:t>
            </a:r>
          </a:p>
          <a:p>
            <a:r>
              <a:rPr lang="en-US" sz="2000" dirty="0">
                <a:solidFill>
                  <a:schemeClr val="bg1"/>
                </a:solidFill>
              </a:rPr>
              <a:t>        respiratory and digestive.</a:t>
            </a:r>
          </a:p>
          <a:p>
            <a:r>
              <a:rPr lang="en-US" sz="2000" b="1" dirty="0">
                <a:solidFill>
                  <a:schemeClr val="bg1"/>
                </a:solidFill>
              </a:rPr>
              <a:t>   5)  Rosemary</a:t>
            </a:r>
            <a:r>
              <a:rPr lang="en-US" sz="2000" dirty="0">
                <a:solidFill>
                  <a:schemeClr val="bg1"/>
                </a:solidFill>
              </a:rPr>
              <a:t>: Memory support and antioxidant protection.</a:t>
            </a:r>
          </a:p>
          <a:p>
            <a:r>
              <a:rPr lang="en-US" sz="2000" b="1" dirty="0">
                <a:solidFill>
                  <a:schemeClr val="bg1"/>
                </a:solidFill>
              </a:rPr>
              <a:t>   6)  Ginger</a:t>
            </a:r>
            <a:r>
              <a:rPr lang="en-US" sz="2000" dirty="0">
                <a:solidFill>
                  <a:schemeClr val="bg1"/>
                </a:solidFill>
              </a:rPr>
              <a:t>: Reducing nausea and calming inflammation.</a:t>
            </a:r>
          </a:p>
          <a:p>
            <a:r>
              <a:rPr lang="en-US" sz="2000" b="1" dirty="0">
                <a:solidFill>
                  <a:schemeClr val="bg1"/>
                </a:solidFill>
              </a:rPr>
              <a:t>   7)  Garlic</a:t>
            </a:r>
            <a:r>
              <a:rPr lang="en-US" sz="2000" dirty="0">
                <a:solidFill>
                  <a:schemeClr val="bg1"/>
                </a:solidFill>
              </a:rPr>
              <a:t>: Heart health and immune support via antimicrobial effects.</a:t>
            </a:r>
          </a:p>
          <a:p>
            <a:r>
              <a:rPr lang="en-US" sz="2000" b="1" dirty="0">
                <a:solidFill>
                  <a:schemeClr val="bg1"/>
                </a:solidFill>
              </a:rPr>
              <a:t>   8)  Vitamins</a:t>
            </a:r>
            <a:r>
              <a:rPr lang="en-US" sz="2000" dirty="0">
                <a:solidFill>
                  <a:schemeClr val="bg1"/>
                </a:solidFill>
              </a:rPr>
              <a:t>: Supporting overall body function.</a:t>
            </a:r>
          </a:p>
          <a:p>
            <a:r>
              <a:rPr lang="en-US" sz="2000" b="1" dirty="0">
                <a:solidFill>
                  <a:schemeClr val="bg1"/>
                </a:solidFill>
              </a:rPr>
              <a:t>   9)  Probiotics</a:t>
            </a:r>
            <a:r>
              <a:rPr lang="en-US" sz="2000" dirty="0">
                <a:solidFill>
                  <a:schemeClr val="bg1"/>
                </a:solidFill>
              </a:rPr>
              <a:t>: Supporting gut health and digestion.</a:t>
            </a:r>
          </a:p>
          <a:p>
            <a:r>
              <a:rPr lang="en-US" sz="2000" b="1" dirty="0">
                <a:solidFill>
                  <a:schemeClr val="bg1"/>
                </a:solidFill>
              </a:rPr>
              <a:t> 10)  Olive Leaf Extract</a:t>
            </a:r>
            <a:r>
              <a:rPr lang="en-US" sz="2000" dirty="0">
                <a:solidFill>
                  <a:schemeClr val="bg1"/>
                </a:solidFill>
              </a:rPr>
              <a:t>: Broad-spectrum antimicrobial action and </a:t>
            </a:r>
          </a:p>
          <a:p>
            <a:r>
              <a:rPr lang="en-US" sz="2000" dirty="0">
                <a:solidFill>
                  <a:schemeClr val="bg1"/>
                </a:solidFill>
              </a:rPr>
              <a:t>        reducing viral load.</a:t>
            </a:r>
          </a:p>
        </p:txBody>
      </p:sp>
      <p:sp>
        <p:nvSpPr>
          <p:cNvPr id="4" name="Title 1">
            <a:extLst>
              <a:ext uri="{FF2B5EF4-FFF2-40B4-BE49-F238E27FC236}">
                <a16:creationId xmlns:a16="http://schemas.microsoft.com/office/drawing/2014/main" id="{3C1B0009-3516-11E5-E00F-F5B53E03BCE2}"/>
              </a:ext>
            </a:extLst>
          </p:cNvPr>
          <p:cNvSpPr txBox="1">
            <a:spLocks/>
          </p:cNvSpPr>
          <p:nvPr/>
        </p:nvSpPr>
        <p:spPr>
          <a:xfrm>
            <a:off x="129540" y="125096"/>
            <a:ext cx="10954772" cy="97627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6000" b="1" i="0" kern="1200">
                <a:solidFill>
                  <a:schemeClr val="bg1"/>
                </a:solidFill>
                <a:latin typeface="Montserrat" panose="02000505000000020004" pitchFamily="2" charset="77"/>
                <a:ea typeface="+mj-ea"/>
                <a:cs typeface="+mj-cs"/>
              </a:defRPr>
            </a:lvl1pPr>
          </a:lstStyle>
          <a:p>
            <a:r>
              <a:rPr lang="en-US" dirty="0"/>
              <a:t>Immune System Big Picture</a:t>
            </a:r>
          </a:p>
        </p:txBody>
      </p:sp>
      <p:pic>
        <p:nvPicPr>
          <p:cNvPr id="6" name="Picture 5" descr="A white bottle with a white label&#10;&#10;AI-generated content may be incorrect.">
            <a:extLst>
              <a:ext uri="{FF2B5EF4-FFF2-40B4-BE49-F238E27FC236}">
                <a16:creationId xmlns:a16="http://schemas.microsoft.com/office/drawing/2014/main" id="{DACA5A32-2E96-D0DE-0100-E232C241AC6D}"/>
              </a:ext>
            </a:extLst>
          </p:cNvPr>
          <p:cNvPicPr>
            <a:picLocks noChangeAspect="1"/>
          </p:cNvPicPr>
          <p:nvPr/>
        </p:nvPicPr>
        <p:blipFill>
          <a:blip r:embed="rId5"/>
          <a:stretch>
            <a:fillRect/>
          </a:stretch>
        </p:blipFill>
        <p:spPr>
          <a:xfrm>
            <a:off x="9347880" y="633547"/>
            <a:ext cx="2982826" cy="4291235"/>
          </a:xfrm>
          <a:prstGeom prst="rect">
            <a:avLst/>
          </a:prstGeom>
        </p:spPr>
      </p:pic>
    </p:spTree>
    <p:custDataLst>
      <p:tags r:id="rId1"/>
    </p:custDataLst>
    <p:extLst>
      <p:ext uri="{BB962C8B-B14F-4D97-AF65-F5344CB8AC3E}">
        <p14:creationId xmlns:p14="http://schemas.microsoft.com/office/powerpoint/2010/main" val="2196591564"/>
      </p:ext>
    </p:extLst>
  </p:cSld>
  <p:clrMapOvr>
    <a:masterClrMapping/>
  </p:clrMapOvr>
  <mc:AlternateContent xmlns:mc="http://schemas.openxmlformats.org/markup-compatibility/2006" xmlns:p14="http://schemas.microsoft.com/office/powerpoint/2010/main">
    <mc:Choice Requires="p14">
      <p:transition spd="slow" p14:dur="2000" advTm="54573"/>
    </mc:Choice>
    <mc:Fallback xmlns="">
      <p:transition spd="slow" advTm="545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mph" presetSubtype="0" fill="hold" nodeType="clickEffect">
                                  <p:stCondLst>
                                    <p:cond delay="0"/>
                                  </p:stCondLst>
                                  <p:iterate type="lt">
                                    <p:tmPct val="4000"/>
                                  </p:iterate>
                                  <p:childTnLst>
                                    <p:set>
                                      <p:cBhvr override="childStyle">
                                        <p:cTn id="13" dur="500" fill="hold"/>
                                        <p:tgtEl>
                                          <p:spTgt spid="2">
                                            <p:txEl>
                                              <p:pRg st="11" end="11"/>
                                            </p:txEl>
                                          </p:spTgt>
                                        </p:tgtEl>
                                        <p:attrNameLst>
                                          <p:attrName>style.textDecorationUnderline</p:attrName>
                                        </p:attrNameLst>
                                      </p:cBhvr>
                                      <p:to>
                                        <p:strVal val="true"/>
                                      </p:to>
                                    </p:set>
                                  </p:childTnLst>
                                </p:cTn>
                              </p:par>
                              <p:par>
                                <p:cTn id="14" presetID="18" presetClass="emph" presetSubtype="0" fill="hold" nodeType="withEffect">
                                  <p:stCondLst>
                                    <p:cond delay="0"/>
                                  </p:stCondLst>
                                  <p:iterate type="lt">
                                    <p:tmPct val="4000"/>
                                  </p:iterate>
                                  <p:childTnLst>
                                    <p:set>
                                      <p:cBhvr override="childStyle">
                                        <p:cTn id="15" dur="500" fill="hold"/>
                                        <p:tgtEl>
                                          <p:spTgt spid="2">
                                            <p:txEl>
                                              <p:pRg st="12" end="12"/>
                                            </p:txEl>
                                          </p:spTgt>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208B46-277D-6692-785D-B8AB6E2819FD}"/>
              </a:ext>
            </a:extLst>
          </p:cNvPr>
          <p:cNvSpPr/>
          <p:nvPr/>
        </p:nvSpPr>
        <p:spPr>
          <a:xfrm>
            <a:off x="0" y="-14674"/>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CD0DF797-FB2D-D80B-7C5F-642669CDC74D}"/>
              </a:ext>
            </a:extLst>
          </p:cNvPr>
          <p:cNvSpPr txBox="1">
            <a:spLocks/>
          </p:cNvSpPr>
          <p:nvPr/>
        </p:nvSpPr>
        <p:spPr>
          <a:xfrm>
            <a:off x="835431" y="1532139"/>
            <a:ext cx="8950825" cy="4799729"/>
          </a:xfrm>
          <a:prstGeom prst="rect">
            <a:avLst/>
          </a:prstGeom>
        </p:spPr>
        <p:txBody>
          <a:bodyPr>
            <a:normAutofit fontScale="850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Mission:</a:t>
            </a:r>
            <a:r>
              <a:rPr lang="en-US" dirty="0"/>
              <a:t> Science-driven natural health solutions.</a:t>
            </a:r>
          </a:p>
          <a:p>
            <a:r>
              <a:rPr lang="en-US" b="1" dirty="0"/>
              <a:t>Heritage:</a:t>
            </a:r>
            <a:r>
              <a:rPr lang="en-US" dirty="0"/>
              <a:t> Innovators of patented d-Lenolate</a:t>
            </a:r>
            <a:r>
              <a:rPr lang="en-US" baseline="30000" dirty="0"/>
              <a:t>®</a:t>
            </a:r>
            <a:r>
              <a:rPr lang="en-US" sz="1400" baseline="30000" dirty="0"/>
              <a:t> </a:t>
            </a:r>
            <a:r>
              <a:rPr lang="en-US" dirty="0"/>
              <a:t>an olive leaf extract, established in 1995.</a:t>
            </a:r>
          </a:p>
          <a:p>
            <a:r>
              <a:rPr lang="en-US" b="1" dirty="0"/>
              <a:t>Core Values:</a:t>
            </a:r>
            <a:endParaRPr lang="en-US" dirty="0"/>
          </a:p>
          <a:p>
            <a:pPr lvl="1"/>
            <a:r>
              <a:rPr lang="en-US" dirty="0"/>
              <a:t>Advanced clinical testing for efficacy.</a:t>
            </a:r>
          </a:p>
          <a:p>
            <a:pPr lvl="1"/>
            <a:r>
              <a:rPr lang="en-US" dirty="0"/>
              <a:t>Emphasis on immune and overall health benefits.</a:t>
            </a:r>
          </a:p>
          <a:p>
            <a:pPr lvl="0"/>
            <a:r>
              <a:rPr lang="en-US" b="1" dirty="0"/>
              <a:t>Signature Product:</a:t>
            </a:r>
            <a:r>
              <a:rPr lang="en-US" dirty="0"/>
              <a:t> Tree of Life </a:t>
            </a:r>
            <a:r>
              <a:rPr lang="en-US" b="1" dirty="0"/>
              <a:t>XL </a:t>
            </a:r>
            <a:r>
              <a:rPr lang="en-US" dirty="0"/>
              <a:t>a patented olive leaf extract as d-Lenolate</a:t>
            </a:r>
            <a:r>
              <a:rPr lang="en-US" baseline="30000" dirty="0"/>
              <a:t>®</a:t>
            </a:r>
            <a:r>
              <a:rPr lang="en-US" dirty="0"/>
              <a:t>. </a:t>
            </a:r>
            <a:endParaRPr lang="en-US" b="1" dirty="0"/>
          </a:p>
          <a:p>
            <a:pPr lvl="0"/>
            <a:r>
              <a:rPr lang="en-US" b="1" dirty="0"/>
              <a:t>Source:</a:t>
            </a:r>
            <a:r>
              <a:rPr lang="en-US" dirty="0"/>
              <a:t> Derived from the leaves of premium olive trees, rich in polyphenols.</a:t>
            </a:r>
          </a:p>
          <a:p>
            <a:pPr lvl="0"/>
            <a:r>
              <a:rPr lang="en-US" b="1" dirty="0"/>
              <a:t>Key Benefits:</a:t>
            </a:r>
            <a:endParaRPr lang="en-US" dirty="0"/>
          </a:p>
          <a:p>
            <a:pPr lvl="1"/>
            <a:r>
              <a:rPr lang="en-US" dirty="0"/>
              <a:t>Enhances immune system functionality.</a:t>
            </a:r>
          </a:p>
          <a:p>
            <a:pPr lvl="1"/>
            <a:r>
              <a:rPr lang="en-US" dirty="0"/>
              <a:t>Protects against oxidative stress with high antioxidant levels.</a:t>
            </a:r>
          </a:p>
          <a:p>
            <a:pPr lvl="1"/>
            <a:r>
              <a:rPr lang="en-US" dirty="0"/>
              <a:t>Supports cardiovascular health by promoting healthy blood pressure.</a:t>
            </a:r>
          </a:p>
          <a:p>
            <a:pPr lvl="1"/>
            <a:r>
              <a:rPr lang="en-US" dirty="0"/>
              <a:t>Patented olive leaf extract as d-Lenolate</a:t>
            </a:r>
            <a:r>
              <a:rPr lang="en-US" baseline="30000" dirty="0"/>
              <a:t>®</a:t>
            </a:r>
            <a:r>
              <a:rPr lang="en-US" dirty="0"/>
              <a:t> for superior absorption.</a:t>
            </a:r>
          </a:p>
        </p:txBody>
      </p:sp>
      <p:sp>
        <p:nvSpPr>
          <p:cNvPr id="8" name="Title 1">
            <a:extLst>
              <a:ext uri="{FF2B5EF4-FFF2-40B4-BE49-F238E27FC236}">
                <a16:creationId xmlns:a16="http://schemas.microsoft.com/office/drawing/2014/main" id="{14135D3A-7517-DC3F-6AA9-7101DE26ECB1}"/>
              </a:ext>
            </a:extLst>
          </p:cNvPr>
          <p:cNvSpPr txBox="1">
            <a:spLocks/>
          </p:cNvSpPr>
          <p:nvPr/>
        </p:nvSpPr>
        <p:spPr>
          <a:xfrm>
            <a:off x="355154" y="123166"/>
            <a:ext cx="8671560"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Olive Leaf Extract: The Heart of Health &amp; Immune</a:t>
            </a:r>
          </a:p>
        </p:txBody>
      </p:sp>
      <p:pic>
        <p:nvPicPr>
          <p:cNvPr id="4" name="Picture 3" descr="A white bottle with a white label&#10;&#10;AI-generated content may be incorrect.">
            <a:extLst>
              <a:ext uri="{FF2B5EF4-FFF2-40B4-BE49-F238E27FC236}">
                <a16:creationId xmlns:a16="http://schemas.microsoft.com/office/drawing/2014/main" id="{3F3F3958-0AB9-6A6D-D3A4-0CE7717277CF}"/>
              </a:ext>
            </a:extLst>
          </p:cNvPr>
          <p:cNvPicPr>
            <a:picLocks noChangeAspect="1"/>
          </p:cNvPicPr>
          <p:nvPr/>
        </p:nvPicPr>
        <p:blipFill>
          <a:blip r:embed="rId3"/>
          <a:stretch>
            <a:fillRect/>
          </a:stretch>
        </p:blipFill>
        <p:spPr>
          <a:xfrm>
            <a:off x="9347880" y="633547"/>
            <a:ext cx="2982826" cy="4291235"/>
          </a:xfrm>
          <a:prstGeom prst="rect">
            <a:avLst/>
          </a:prstGeom>
        </p:spPr>
      </p:pic>
    </p:spTree>
    <p:extLst>
      <p:ext uri="{BB962C8B-B14F-4D97-AF65-F5344CB8AC3E}">
        <p14:creationId xmlns:p14="http://schemas.microsoft.com/office/powerpoint/2010/main" val="1792730531"/>
      </p:ext>
    </p:extLst>
  </p:cSld>
  <p:clrMapOvr>
    <a:masterClrMapping/>
  </p:clrMapOvr>
  <mc:AlternateContent xmlns:mc="http://schemas.openxmlformats.org/markup-compatibility/2006" xmlns:p14="http://schemas.microsoft.com/office/powerpoint/2010/main">
    <mc:Choice Requires="p14">
      <p:transition spd="slow" p14:dur="2000" advTm="76965"/>
    </mc:Choice>
    <mc:Fallback xmlns="">
      <p:transition spd="slow" advTm="769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0D519-E958-24C1-BD61-3D2D0EA3BF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665C04-0894-8DAB-AA2D-B70F80BEDECC}"/>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2C97D0A-B2C3-BCDA-7D4C-E42BC47DCF8A}"/>
              </a:ext>
            </a:extLst>
          </p:cNvPr>
          <p:cNvSpPr txBox="1">
            <a:spLocks/>
          </p:cNvSpPr>
          <p:nvPr/>
        </p:nvSpPr>
        <p:spPr>
          <a:xfrm>
            <a:off x="355154" y="123166"/>
            <a:ext cx="8217346" cy="132556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Olive Leaf as d-Lenolate</a:t>
            </a:r>
          </a:p>
          <a:p>
            <a:r>
              <a:rPr lang="en-US" baseline="30000" dirty="0">
                <a:solidFill>
                  <a:schemeClr val="bg1"/>
                </a:solidFill>
              </a:rPr>
              <a:t>	“THE” d-Lenolate</a:t>
            </a:r>
            <a:r>
              <a:rPr lang="en-US" dirty="0">
                <a:solidFill>
                  <a:schemeClr val="bg1"/>
                </a:solidFill>
              </a:rPr>
              <a:t> Difference:</a:t>
            </a:r>
          </a:p>
        </p:txBody>
      </p:sp>
      <p:sp>
        <p:nvSpPr>
          <p:cNvPr id="3" name="Text Placeholder 2">
            <a:extLst>
              <a:ext uri="{FF2B5EF4-FFF2-40B4-BE49-F238E27FC236}">
                <a16:creationId xmlns:a16="http://schemas.microsoft.com/office/drawing/2014/main" id="{C6C75BCC-2718-C8BC-38F2-5C603634263B}"/>
              </a:ext>
            </a:extLst>
          </p:cNvPr>
          <p:cNvSpPr txBox="1">
            <a:spLocks/>
          </p:cNvSpPr>
          <p:nvPr/>
        </p:nvSpPr>
        <p:spPr>
          <a:xfrm>
            <a:off x="355154" y="1559367"/>
            <a:ext cx="11644380" cy="47007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fontScale="92500" lnSpcReduction="10000"/>
          </a:bodyPr>
          <a:lstStyle/>
          <a:p>
            <a:pPr defTabSz="410751">
              <a:defRPr/>
            </a:pPr>
            <a:r>
              <a:rPr lang="en-US" sz="2250" kern="0" dirty="0">
                <a:solidFill>
                  <a:sysClr val="windowText" lastClr="000000"/>
                </a:solidFill>
                <a:sym typeface="Helvetica Light"/>
              </a:rPr>
              <a:t>Tree of Life XL uses premium olive leaves in our patented extraction process that extends the time your body has to absorb the active ingredient oleuropein from 20 minutes to 8 hours. Our process preserves 18 more active ingredients within the olive leaf and offers daily immune boosting cellular support by protecting against invading microorganisms and increasing white blood cell potency.</a:t>
            </a:r>
          </a:p>
          <a:p>
            <a:pPr defTabSz="410751">
              <a:defRPr/>
            </a:pPr>
            <a:endParaRPr lang="en-US" sz="2250" kern="0" dirty="0">
              <a:solidFill>
                <a:sysClr val="windowText" lastClr="000000"/>
              </a:solidFill>
              <a:sym typeface="Helvetica Light"/>
            </a:endParaRPr>
          </a:p>
          <a:p>
            <a:pPr defTabSz="410751">
              <a:defRPr/>
            </a:pPr>
            <a:r>
              <a:rPr lang="en-US" sz="2250" kern="0" dirty="0">
                <a:solidFill>
                  <a:sysClr val="windowText" lastClr="000000"/>
                </a:solidFill>
                <a:sym typeface="Helvetica Light"/>
              </a:rPr>
              <a:t>Our process has been tested, and clinical studies have demonstrated that d-Lenolate has anti-microbial, fungal, bacterial and viral activities. It is a high-grade olive leaf extract supplement that delivers a potent concentration of Oleuropein to provide natural immune support by working with white blood cells.</a:t>
            </a:r>
          </a:p>
          <a:p>
            <a:pPr algn="ctr" defTabSz="410751">
              <a:defRPr/>
            </a:pPr>
            <a:r>
              <a:rPr lang="en-US" sz="2250" kern="0" dirty="0">
                <a:solidFill>
                  <a:sysClr val="windowText" lastClr="000000"/>
                </a:solidFill>
                <a:sym typeface="Helvetica Light"/>
              </a:rPr>
              <a:t> </a:t>
            </a:r>
          </a:p>
          <a:p>
            <a:pPr algn="ctr" defTabSz="410751">
              <a:defRPr/>
            </a:pPr>
            <a:r>
              <a:rPr lang="en-US" sz="2250" b="1" kern="0" dirty="0">
                <a:solidFill>
                  <a:sysClr val="windowText" lastClr="000000"/>
                </a:solidFill>
                <a:sym typeface="Helvetica Light"/>
              </a:rPr>
              <a:t>WHY TAKE OLIVE LEAF EXTRACT?</a:t>
            </a:r>
          </a:p>
          <a:p>
            <a:pPr algn="ctr" defTabSz="410751">
              <a:defRPr/>
            </a:pPr>
            <a:r>
              <a:rPr lang="en-US" sz="2250" kern="0" dirty="0">
                <a:solidFill>
                  <a:sysClr val="windowText" lastClr="000000"/>
                </a:solidFill>
                <a:sym typeface="Helvetica Light"/>
              </a:rPr>
              <a:t> </a:t>
            </a:r>
          </a:p>
          <a:p>
            <a:pPr defTabSz="410751">
              <a:defRPr/>
            </a:pPr>
            <a:r>
              <a:rPr lang="en-US" sz="2250" b="1" kern="0" dirty="0">
                <a:solidFill>
                  <a:sysClr val="windowText" lastClr="000000"/>
                </a:solidFill>
                <a:sym typeface="Helvetica Light"/>
              </a:rPr>
              <a:t>d-Lenolate</a:t>
            </a:r>
            <a:r>
              <a:rPr lang="en-US" sz="2250" b="1" kern="0" baseline="30000" dirty="0">
                <a:solidFill>
                  <a:sysClr val="windowText" lastClr="000000"/>
                </a:solidFill>
                <a:sym typeface="Helvetica Light"/>
              </a:rPr>
              <a:t>®</a:t>
            </a:r>
            <a:r>
              <a:rPr lang="en-US" sz="2250" b="1" kern="0" dirty="0">
                <a:solidFill>
                  <a:sysClr val="windowText" lastClr="000000"/>
                </a:solidFill>
                <a:sym typeface="Helvetica Light"/>
              </a:rPr>
              <a:t> Olive Leaf Extract</a:t>
            </a:r>
            <a:r>
              <a:rPr lang="en-US" sz="2250" kern="0" dirty="0">
                <a:solidFill>
                  <a:sysClr val="windowText" lastClr="000000"/>
                </a:solidFill>
                <a:sym typeface="Helvetica Light"/>
              </a:rPr>
              <a:t> is an all-natural herbal supplement shown to help protect                      against invading micro-organisms that weaken the immune system.  </a:t>
            </a:r>
            <a:br>
              <a:rPr lang="en-US" sz="2250" kern="0" dirty="0">
                <a:solidFill>
                  <a:sysClr val="windowText" lastClr="000000"/>
                </a:solidFill>
                <a:sym typeface="Helvetica Light"/>
              </a:rPr>
            </a:br>
            <a:br>
              <a:rPr lang="en-US" sz="2250" kern="0" dirty="0">
                <a:solidFill>
                  <a:sysClr val="windowText" lastClr="000000"/>
                </a:solidFill>
                <a:sym typeface="Helvetica Light"/>
              </a:rPr>
            </a:br>
            <a:r>
              <a:rPr lang="en-US" sz="2250" b="1" kern="0" dirty="0">
                <a:solidFill>
                  <a:sysClr val="windowText" lastClr="000000"/>
                </a:solidFill>
                <a:sym typeface="Helvetica Light"/>
              </a:rPr>
              <a:t>d-Lenolate</a:t>
            </a:r>
            <a:r>
              <a:rPr lang="en-US" sz="2250" b="1" kern="0" baseline="30000" dirty="0">
                <a:solidFill>
                  <a:sysClr val="windowText" lastClr="000000"/>
                </a:solidFill>
                <a:sym typeface="Helvetica Light"/>
              </a:rPr>
              <a:t>® </a:t>
            </a:r>
            <a:r>
              <a:rPr lang="en-US" sz="2250" kern="0" dirty="0">
                <a:solidFill>
                  <a:sysClr val="windowText" lastClr="000000"/>
                </a:solidFill>
                <a:sym typeface="Helvetica Light"/>
              </a:rPr>
              <a:t> stands apart from other olive-leaf extract products on the market due to                       its patented extraction process.</a:t>
            </a:r>
          </a:p>
        </p:txBody>
      </p:sp>
    </p:spTree>
    <p:extLst>
      <p:ext uri="{BB962C8B-B14F-4D97-AF65-F5344CB8AC3E}">
        <p14:creationId xmlns:p14="http://schemas.microsoft.com/office/powerpoint/2010/main" val="671535842"/>
      </p:ext>
    </p:extLst>
  </p:cSld>
  <p:clrMapOvr>
    <a:masterClrMapping/>
  </p:clrMapOvr>
  <mc:AlternateContent xmlns:mc="http://schemas.openxmlformats.org/markup-compatibility/2006" xmlns:p14="http://schemas.microsoft.com/office/powerpoint/2010/main">
    <mc:Choice Requires="p14">
      <p:transition spd="slow" p14:dur="2000" advTm="88100"/>
    </mc:Choice>
    <mc:Fallback xmlns="">
      <p:transition spd="slow" advTm="881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93E358-3DF5-80CC-C2B2-E4E3682DD3FB}"/>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9">
            <a:extLst>
              <a:ext uri="{FF2B5EF4-FFF2-40B4-BE49-F238E27FC236}">
                <a16:creationId xmlns:a16="http://schemas.microsoft.com/office/drawing/2014/main" id="{6107CCBB-3A61-8327-B5A8-84F09694F27D}"/>
              </a:ext>
            </a:extLst>
          </p:cNvPr>
          <p:cNvPicPr>
            <a:picLocks noChangeAspect="1"/>
          </p:cNvPicPr>
          <p:nvPr/>
        </p:nvPicPr>
        <p:blipFill>
          <a:blip r:embed="rId3"/>
          <a:srcRect t="11662" b="11662"/>
          <a:stretch/>
        </p:blipFill>
        <p:spPr>
          <a:xfrm>
            <a:off x="6295646"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D6A00062-7D1F-0631-9776-8B545F3FB81A}"/>
              </a:ext>
            </a:extLst>
          </p:cNvPr>
          <p:cNvSpPr txBox="1"/>
          <p:nvPr/>
        </p:nvSpPr>
        <p:spPr>
          <a:xfrm>
            <a:off x="334026" y="1698570"/>
            <a:ext cx="6796158" cy="49330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The Effect of d-Lenolate® on the </a:t>
            </a:r>
            <a:r>
              <a:rPr lang="en-US" sz="1406" b="1" u="sng" dirty="0">
                <a:latin typeface="Helvetica" panose="020B0604020202020204" pitchFamily="34" charset="0"/>
                <a:ea typeface="Calibri" panose="020F0502020204030204" pitchFamily="34" charset="0"/>
                <a:cs typeface="Helvetica" panose="020B0604020202020204" pitchFamily="34" charset="0"/>
              </a:rPr>
              <a:t>Immune Parameters </a:t>
            </a:r>
            <a:r>
              <a:rPr lang="en-US" sz="1406" dirty="0">
                <a:latin typeface="Helvetica" panose="020B0604020202020204" pitchFamily="34" charset="0"/>
                <a:ea typeface="Calibri" panose="020F0502020204030204" pitchFamily="34" charset="0"/>
                <a:cs typeface="Helvetica" panose="020B0604020202020204" pitchFamily="34" charset="0"/>
              </a:rPr>
              <a:t>of Humans</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Preliminary Testing for Antiviral Properties of d-Lenolate® in Gel Formulation</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In-vitro anti-</a:t>
            </a:r>
            <a:r>
              <a:rPr lang="en-US" sz="1406" b="1" u="sng" dirty="0">
                <a:latin typeface="Helvetica" panose="020B0604020202020204" pitchFamily="34" charset="0"/>
                <a:ea typeface="Calibri" panose="020F0502020204030204" pitchFamily="34" charset="0"/>
                <a:cs typeface="Helvetica" panose="020B0604020202020204" pitchFamily="34" charset="0"/>
              </a:rPr>
              <a:t>HSV-1</a:t>
            </a:r>
            <a:r>
              <a:rPr lang="en-US" sz="1406" dirty="0">
                <a:latin typeface="Helvetica" panose="020B0604020202020204" pitchFamily="34" charset="0"/>
                <a:ea typeface="Calibri" panose="020F0502020204030204" pitchFamily="34" charset="0"/>
                <a:cs typeface="Helvetica" panose="020B0604020202020204" pitchFamily="34" charset="0"/>
              </a:rPr>
              <a:t> Activities of d-Lenolate® at Different Concentrations</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Preliminary Testing of </a:t>
            </a:r>
            <a:r>
              <a:rPr lang="en-US" sz="1406" b="1" u="sng" dirty="0">
                <a:latin typeface="Helvetica" panose="020B0604020202020204" pitchFamily="34" charset="0"/>
                <a:ea typeface="Calibri" panose="020F0502020204030204" pitchFamily="34" charset="0"/>
                <a:cs typeface="Helvetica" panose="020B0604020202020204" pitchFamily="34" charset="0"/>
              </a:rPr>
              <a:t>Anti-Viral Properties </a:t>
            </a:r>
            <a:r>
              <a:rPr lang="en-US" sz="1406" dirty="0">
                <a:latin typeface="Helvetica" panose="020B0604020202020204" pitchFamily="34" charset="0"/>
                <a:ea typeface="Calibri" panose="020F0502020204030204" pitchFamily="34" charset="0"/>
                <a:cs typeface="Helvetica" panose="020B0604020202020204" pitchFamily="34" charset="0"/>
              </a:rPr>
              <a:t>of d-Lenolate®, Aloe and Neem                              Tissue Culture Experiments</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Analysis of the LSU Safety Letter dated May 11th, 2009</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Final Report from Animal Studies with d-Lenolate Formulation for an Effective	  </a:t>
            </a:r>
            <a:r>
              <a:rPr lang="en-US" sz="1406" b="1" u="sng" dirty="0">
                <a:latin typeface="Helvetica" panose="020B0604020202020204" pitchFamily="34" charset="0"/>
                <a:ea typeface="Calibri" panose="020F0502020204030204" pitchFamily="34" charset="0"/>
                <a:cs typeface="Helvetica" panose="020B0604020202020204" pitchFamily="34" charset="0"/>
              </a:rPr>
              <a:t>Herpes Simplex Type 1 </a:t>
            </a:r>
            <a:r>
              <a:rPr lang="en-US" sz="1406" dirty="0">
                <a:latin typeface="Helvetica" panose="020B0604020202020204" pitchFamily="34" charset="0"/>
                <a:ea typeface="Calibri" panose="020F0502020204030204" pitchFamily="34" charset="0"/>
                <a:cs typeface="Helvetica" panose="020B0604020202020204" pitchFamily="34" charset="0"/>
              </a:rPr>
              <a:t>Treatment</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Evaluation of East Park Research Formulations Containing d-Lenolate® as Antiviral for Effectiveness in Treating Topical Herpes Infections</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In-vitro anti </a:t>
            </a:r>
            <a:r>
              <a:rPr lang="en-US" sz="1406" b="1" u="sng" dirty="0">
                <a:latin typeface="Helvetica" panose="020B0604020202020204" pitchFamily="34" charset="0"/>
                <a:ea typeface="Calibri" panose="020F0502020204030204" pitchFamily="34" charset="0"/>
                <a:cs typeface="Helvetica" panose="020B0604020202020204" pitchFamily="34" charset="0"/>
              </a:rPr>
              <a:t>West Nile Virus </a:t>
            </a:r>
            <a:r>
              <a:rPr lang="en-US" sz="1406" dirty="0">
                <a:latin typeface="Helvetica" panose="020B0604020202020204" pitchFamily="34" charset="0"/>
                <a:ea typeface="Calibri" panose="020F0502020204030204" pitchFamily="34" charset="0"/>
                <a:cs typeface="Helvetica" panose="020B0604020202020204" pitchFamily="34" charset="0"/>
              </a:rPr>
              <a:t>Activities of d-Lenolate®</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Antimicrobial Activities of d-Lenolate®</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Therapeutic Effect of d-Lenolate® Against Experimental Infections and Immunocompromise Mice. (E coli, Pseudomonas aeruginosa and Candida)</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Enhanced </a:t>
            </a:r>
            <a:r>
              <a:rPr lang="en-US" sz="1406" b="1" u="sng" dirty="0">
                <a:latin typeface="Helvetica" panose="020B0604020202020204" pitchFamily="34" charset="0"/>
                <a:ea typeface="Calibri" panose="020F0502020204030204" pitchFamily="34" charset="0"/>
                <a:cs typeface="Helvetica" panose="020B0604020202020204" pitchFamily="34" charset="0"/>
              </a:rPr>
              <a:t>Resistance Against Influenza </a:t>
            </a:r>
            <a:r>
              <a:rPr lang="en-US" sz="1406" dirty="0">
                <a:latin typeface="Helvetica" panose="020B0604020202020204" pitchFamily="34" charset="0"/>
                <a:ea typeface="Calibri" panose="020F0502020204030204" pitchFamily="34" charset="0"/>
                <a:cs typeface="Helvetica" panose="020B0604020202020204" pitchFamily="34" charset="0"/>
              </a:rPr>
              <a:t>Virus by Treatment with               Dietary Supplement d-Lenolate® in Neutropenic Mice Induced by Cyclophophamide</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In-vitro Antibacterial Effect of d-Lenolate® Against </a:t>
            </a:r>
            <a:r>
              <a:rPr lang="en-US" sz="1406" i="1" dirty="0">
                <a:latin typeface="Helvetica" panose="020B0604020202020204" pitchFamily="34" charset="0"/>
                <a:ea typeface="Calibri" panose="020F0502020204030204" pitchFamily="34" charset="0"/>
                <a:cs typeface="Helvetica" panose="020B0604020202020204" pitchFamily="34" charset="0"/>
              </a:rPr>
              <a:t>B. Anthracis</a:t>
            </a:r>
            <a:endParaRPr lang="en-US" sz="1406" dirty="0">
              <a:latin typeface="Helvetica" panose="020B0604020202020204" pitchFamily="34" charset="0"/>
              <a:ea typeface="Calibri" panose="020F0502020204030204" pitchFamily="34" charset="0"/>
              <a:cs typeface="Helvetica" panose="020B0604020202020204" pitchFamily="34" charset="0"/>
            </a:endParaRP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Evaluation of the Efficacy of d-Lenolate® in the Control of Symptoms of                                 </a:t>
            </a:r>
            <a:r>
              <a:rPr lang="en-US" sz="1406" b="1" u="sng" dirty="0">
                <a:latin typeface="Helvetica" panose="020B0604020202020204" pitchFamily="34" charset="0"/>
                <a:ea typeface="Calibri" panose="020F0502020204030204" pitchFamily="34" charset="0"/>
                <a:cs typeface="Helvetica" panose="020B0604020202020204" pitchFamily="34" charset="0"/>
              </a:rPr>
              <a:t>Candida Hypersensitivity Syndrome</a:t>
            </a:r>
          </a:p>
          <a:p>
            <a:pPr marL="200911" indent="-200911">
              <a:lnSpc>
                <a:spcPct val="107000"/>
              </a:lnSpc>
              <a:buFont typeface="Arial" panose="020B0604020202020204" pitchFamily="34" charset="0"/>
              <a:buChar char="•"/>
            </a:pPr>
            <a:r>
              <a:rPr lang="en-US" sz="1406" dirty="0">
                <a:latin typeface="Helvetica" panose="020B0604020202020204" pitchFamily="34" charset="0"/>
                <a:ea typeface="Calibri" panose="020F0502020204030204" pitchFamily="34" charset="0"/>
                <a:cs typeface="Helvetica" panose="020B0604020202020204" pitchFamily="34" charset="0"/>
              </a:rPr>
              <a:t>Effects of d-Lenolate® in Modifying Symptoms of Arthritis</a:t>
            </a:r>
          </a:p>
        </p:txBody>
      </p:sp>
      <p:sp>
        <p:nvSpPr>
          <p:cNvPr id="2" name="Title 1">
            <a:extLst>
              <a:ext uri="{FF2B5EF4-FFF2-40B4-BE49-F238E27FC236}">
                <a16:creationId xmlns:a16="http://schemas.microsoft.com/office/drawing/2014/main" id="{34987BC8-2D36-C174-E070-AB075990D03F}"/>
              </a:ext>
            </a:extLst>
          </p:cNvPr>
          <p:cNvSpPr txBox="1">
            <a:spLocks/>
          </p:cNvSpPr>
          <p:nvPr/>
        </p:nvSpPr>
        <p:spPr>
          <a:xfrm>
            <a:off x="249646" y="146058"/>
            <a:ext cx="5846354" cy="72438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Studies &amp; </a:t>
            </a:r>
          </a:p>
          <a:p>
            <a:r>
              <a:rPr lang="en-US" dirty="0">
                <a:solidFill>
                  <a:schemeClr val="bg1"/>
                </a:solidFill>
              </a:rPr>
              <a:t>        Research</a:t>
            </a:r>
          </a:p>
        </p:txBody>
      </p:sp>
    </p:spTree>
    <p:extLst>
      <p:ext uri="{BB962C8B-B14F-4D97-AF65-F5344CB8AC3E}">
        <p14:creationId xmlns:p14="http://schemas.microsoft.com/office/powerpoint/2010/main" val="2985539897"/>
      </p:ext>
    </p:extLst>
  </p:cSld>
  <p:clrMapOvr>
    <a:masterClrMapping/>
  </p:clrMapOvr>
  <mc:AlternateContent xmlns:mc="http://schemas.openxmlformats.org/markup-compatibility/2006" xmlns:p14="http://schemas.microsoft.com/office/powerpoint/2010/main">
    <mc:Choice Requires="p14">
      <p:transition spd="slow" p14:dur="2000" advTm="28618"/>
    </mc:Choice>
    <mc:Fallback xmlns="">
      <p:transition spd="slow" advTm="2861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AE6E5-B8A5-DC59-267D-AE6C2B4B89B5}"/>
            </a:ext>
          </a:extLst>
        </p:cNvPr>
        <p:cNvGrpSpPr/>
        <p:nvPr/>
      </p:nvGrpSpPr>
      <p:grpSpPr>
        <a:xfrm>
          <a:off x="0" y="0"/>
          <a:ext cx="0" cy="0"/>
          <a:chOff x="0" y="0"/>
          <a:chExt cx="0" cy="0"/>
        </a:xfrm>
      </p:grpSpPr>
      <p:pic>
        <p:nvPicPr>
          <p:cNvPr id="4" name="Picture 1" descr="T:\MARKETING\GRAPHICS\Pictures\WBC Grafic.jpg">
            <a:extLst>
              <a:ext uri="{FF2B5EF4-FFF2-40B4-BE49-F238E27FC236}">
                <a16:creationId xmlns:a16="http://schemas.microsoft.com/office/drawing/2014/main" id="{4A11936E-032C-305A-7D28-8679822B98A4}"/>
              </a:ext>
            </a:extLst>
          </p:cNvPr>
          <p:cNvPicPr>
            <a:picLocks noChangeAspect="1" noChangeArrowheads="1"/>
          </p:cNvPicPr>
          <p:nvPr/>
        </p:nvPicPr>
        <p:blipFill rotWithShape="1">
          <a:blip r:embed="rId3" cstate="print"/>
          <a:srcRect b="6040"/>
          <a:stretch/>
        </p:blipFill>
        <p:spPr bwMode="auto">
          <a:xfrm>
            <a:off x="6096000" y="1027906"/>
            <a:ext cx="6129452" cy="3847171"/>
          </a:xfrm>
          <a:prstGeom prst="rect">
            <a:avLst/>
          </a:prstGeom>
          <a:noFill/>
        </p:spPr>
      </p:pic>
      <p:sp>
        <p:nvSpPr>
          <p:cNvPr id="2" name="Title 1">
            <a:extLst>
              <a:ext uri="{FF2B5EF4-FFF2-40B4-BE49-F238E27FC236}">
                <a16:creationId xmlns:a16="http://schemas.microsoft.com/office/drawing/2014/main" id="{06E87986-3595-AA16-01F0-330DCD966A97}"/>
              </a:ext>
            </a:extLst>
          </p:cNvPr>
          <p:cNvSpPr>
            <a:spLocks noGrp="1"/>
          </p:cNvSpPr>
          <p:nvPr>
            <p:ph type="title"/>
          </p:nvPr>
        </p:nvSpPr>
        <p:spPr/>
        <p:txBody>
          <a:bodyPr/>
          <a:lstStyle/>
          <a:p>
            <a:r>
              <a:rPr lang="en-US" dirty="0"/>
              <a:t>Immune System</a:t>
            </a:r>
          </a:p>
        </p:txBody>
      </p:sp>
      <p:sp>
        <p:nvSpPr>
          <p:cNvPr id="3" name="Content Placeholder 2">
            <a:extLst>
              <a:ext uri="{FF2B5EF4-FFF2-40B4-BE49-F238E27FC236}">
                <a16:creationId xmlns:a16="http://schemas.microsoft.com/office/drawing/2014/main" id="{B635F902-E430-86A9-3BD4-5935EEE6B6D2}"/>
              </a:ext>
            </a:extLst>
          </p:cNvPr>
          <p:cNvSpPr>
            <a:spLocks noGrp="1"/>
          </p:cNvSpPr>
          <p:nvPr>
            <p:ph idx="1"/>
          </p:nvPr>
        </p:nvSpPr>
        <p:spPr>
          <a:xfrm>
            <a:off x="706120" y="2839091"/>
            <a:ext cx="7056120" cy="1879213"/>
          </a:xfrm>
        </p:spPr>
        <p:txBody>
          <a:bodyPr>
            <a:normAutofit/>
          </a:bodyPr>
          <a:lstStyle/>
          <a:p>
            <a:pPr marL="0" indent="0">
              <a:buNone/>
            </a:pPr>
            <a:r>
              <a:rPr lang="en-US" sz="5400" dirty="0"/>
              <a:t>Macro: Big Picture</a:t>
            </a:r>
          </a:p>
          <a:p>
            <a:pPr marL="0" indent="0">
              <a:buNone/>
            </a:pPr>
            <a:r>
              <a:rPr lang="en-US" sz="1600" dirty="0"/>
              <a:t>Micro: Small Picture</a:t>
            </a:r>
          </a:p>
        </p:txBody>
      </p:sp>
      <p:pic>
        <p:nvPicPr>
          <p:cNvPr id="7" name="Picture 1" descr="T:\MARKETING\GRAPHICS\Pictures\WBC Grafic.jpg">
            <a:extLst>
              <a:ext uri="{FF2B5EF4-FFF2-40B4-BE49-F238E27FC236}">
                <a16:creationId xmlns:a16="http://schemas.microsoft.com/office/drawing/2014/main" id="{0A5B841F-B478-6650-8432-D25AA286FBE8}"/>
              </a:ext>
            </a:extLst>
          </p:cNvPr>
          <p:cNvPicPr>
            <a:picLocks noChangeAspect="1" noChangeArrowheads="1"/>
          </p:cNvPicPr>
          <p:nvPr/>
        </p:nvPicPr>
        <p:blipFill rotWithShape="1">
          <a:blip r:embed="rId3" cstate="print"/>
          <a:srcRect b="6040"/>
          <a:stretch/>
        </p:blipFill>
        <p:spPr bwMode="auto">
          <a:xfrm>
            <a:off x="4678475" y="4598428"/>
            <a:ext cx="1829953" cy="1148576"/>
          </a:xfrm>
          <a:prstGeom prst="rect">
            <a:avLst/>
          </a:prstGeom>
          <a:noFill/>
        </p:spPr>
      </p:pic>
    </p:spTree>
    <p:extLst>
      <p:ext uri="{BB962C8B-B14F-4D97-AF65-F5344CB8AC3E}">
        <p14:creationId xmlns:p14="http://schemas.microsoft.com/office/powerpoint/2010/main" val="4102067999"/>
      </p:ext>
    </p:extLst>
  </p:cSld>
  <p:clrMapOvr>
    <a:masterClrMapping/>
  </p:clrMapOvr>
  <mc:AlternateContent xmlns:mc="http://schemas.openxmlformats.org/markup-compatibility/2006" xmlns:p14="http://schemas.microsoft.com/office/powerpoint/2010/main">
    <mc:Choice Requires="p14">
      <p:transition spd="slow" p14:dur="2000" advTm="8027"/>
    </mc:Choice>
    <mc:Fallback xmlns="">
      <p:transition spd="slow" advTm="802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7B3B-EC4B-AAC0-C299-5DE08F8E8E86}"/>
            </a:ext>
          </a:extLst>
        </p:cNvPr>
        <p:cNvGrpSpPr/>
        <p:nvPr/>
      </p:nvGrpSpPr>
      <p:grpSpPr>
        <a:xfrm>
          <a:off x="0" y="0"/>
          <a:ext cx="0" cy="0"/>
          <a:chOff x="0" y="0"/>
          <a:chExt cx="0" cy="0"/>
        </a:xfrm>
      </p:grpSpPr>
      <p:pic>
        <p:nvPicPr>
          <p:cNvPr id="3" name="Picture 2" descr="A group of white bottles with blue text&#10;&#10;AI-generated content may be incorrect.">
            <a:extLst>
              <a:ext uri="{FF2B5EF4-FFF2-40B4-BE49-F238E27FC236}">
                <a16:creationId xmlns:a16="http://schemas.microsoft.com/office/drawing/2014/main" id="{A047A0EE-63CA-12AF-BC5A-D86A1DAE0B01}"/>
              </a:ext>
            </a:extLst>
          </p:cNvPr>
          <p:cNvPicPr>
            <a:picLocks noChangeAspect="1"/>
          </p:cNvPicPr>
          <p:nvPr/>
        </p:nvPicPr>
        <p:blipFill>
          <a:blip r:embed="rId3"/>
          <a:stretch>
            <a:fillRect/>
          </a:stretch>
        </p:blipFill>
        <p:spPr>
          <a:xfrm>
            <a:off x="210795" y="-924743"/>
            <a:ext cx="6013938" cy="7782743"/>
          </a:xfrm>
          <a:prstGeom prst="rect">
            <a:avLst/>
          </a:prstGeom>
        </p:spPr>
      </p:pic>
      <p:pic>
        <p:nvPicPr>
          <p:cNvPr id="4" name="Picture 3" descr="A white text on a black background&#10;&#10;AI-generated content may be incorrect.">
            <a:extLst>
              <a:ext uri="{FF2B5EF4-FFF2-40B4-BE49-F238E27FC236}">
                <a16:creationId xmlns:a16="http://schemas.microsoft.com/office/drawing/2014/main" id="{709A279D-26D8-3EFB-E042-307C6D982601}"/>
              </a:ext>
            </a:extLst>
          </p:cNvPr>
          <p:cNvPicPr>
            <a:picLocks noChangeAspect="1"/>
          </p:cNvPicPr>
          <p:nvPr/>
        </p:nvPicPr>
        <p:blipFill>
          <a:blip r:embed="rId4"/>
          <a:stretch>
            <a:fillRect/>
          </a:stretch>
        </p:blipFill>
        <p:spPr>
          <a:xfrm>
            <a:off x="3969458" y="6049107"/>
            <a:ext cx="1890508" cy="689749"/>
          </a:xfrm>
          <a:prstGeom prst="rect">
            <a:avLst/>
          </a:prstGeom>
        </p:spPr>
      </p:pic>
      <p:pic>
        <p:nvPicPr>
          <p:cNvPr id="2050" name="Picture 2">
            <a:extLst>
              <a:ext uri="{FF2B5EF4-FFF2-40B4-BE49-F238E27FC236}">
                <a16:creationId xmlns:a16="http://schemas.microsoft.com/office/drawing/2014/main" id="{0617AF71-2696-1A1D-4D8A-5BF801C4A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635" y="174171"/>
            <a:ext cx="5425405" cy="656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067397"/>
      </p:ext>
    </p:extLst>
  </p:cSld>
  <p:clrMapOvr>
    <a:masterClrMapping/>
  </p:clrMapOvr>
  <mc:AlternateContent xmlns:mc="http://schemas.openxmlformats.org/markup-compatibility/2006" xmlns:p14="http://schemas.microsoft.com/office/powerpoint/2010/main">
    <mc:Choice Requires="p14">
      <p:transition spd="slow" p14:dur="2000" advTm="13695"/>
    </mc:Choice>
    <mc:Fallback xmlns="">
      <p:transition spd="slow" advTm="136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0616D-84A1-B021-A49B-C568112432A0}"/>
            </a:ext>
          </a:extLst>
        </p:cNvPr>
        <p:cNvGrpSpPr/>
        <p:nvPr/>
      </p:nvGrpSpPr>
      <p:grpSpPr>
        <a:xfrm>
          <a:off x="0" y="0"/>
          <a:ext cx="0" cy="0"/>
          <a:chOff x="0" y="0"/>
          <a:chExt cx="0" cy="0"/>
        </a:xfrm>
      </p:grpSpPr>
      <p:pic>
        <p:nvPicPr>
          <p:cNvPr id="7" name="Picture 6" descr="A qr code with a blue text&#10;&#10;Description automatically generated">
            <a:extLst>
              <a:ext uri="{FF2B5EF4-FFF2-40B4-BE49-F238E27FC236}">
                <a16:creationId xmlns:a16="http://schemas.microsoft.com/office/drawing/2014/main" id="{B5CA472E-4DEB-D8FD-0D6C-095B00B5A5EA}"/>
              </a:ext>
            </a:extLst>
          </p:cNvPr>
          <p:cNvPicPr>
            <a:picLocks noChangeAspect="1"/>
          </p:cNvPicPr>
          <p:nvPr/>
        </p:nvPicPr>
        <p:blipFill>
          <a:blip r:embed="rId3"/>
          <a:stretch>
            <a:fillRect/>
          </a:stretch>
        </p:blipFill>
        <p:spPr>
          <a:xfrm>
            <a:off x="381000" y="84504"/>
            <a:ext cx="5715000" cy="5715000"/>
          </a:xfrm>
          <a:prstGeom prst="rect">
            <a:avLst/>
          </a:prstGeom>
        </p:spPr>
      </p:pic>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7B42194D-5FFE-72D3-C121-785C37F83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603095" y="2138070"/>
            <a:ext cx="4513007" cy="3384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208534-A8FB-CC48-F292-55B3E8D845B2}"/>
              </a:ext>
            </a:extLst>
          </p:cNvPr>
          <p:cNvSpPr txBox="1">
            <a:spLocks/>
          </p:cNvSpPr>
          <p:nvPr/>
        </p:nvSpPr>
        <p:spPr>
          <a:xfrm>
            <a:off x="6484884" y="1027479"/>
            <a:ext cx="5072954"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Download slides and watch presentation!</a:t>
            </a:r>
          </a:p>
        </p:txBody>
      </p:sp>
      <p:sp>
        <p:nvSpPr>
          <p:cNvPr id="3" name="Title 1">
            <a:extLst>
              <a:ext uri="{FF2B5EF4-FFF2-40B4-BE49-F238E27FC236}">
                <a16:creationId xmlns:a16="http://schemas.microsoft.com/office/drawing/2014/main" id="{0C1477AF-25A5-3DB6-2E11-7668136AC0E0}"/>
              </a:ext>
            </a:extLst>
          </p:cNvPr>
          <p:cNvSpPr txBox="1">
            <a:spLocks/>
          </p:cNvSpPr>
          <p:nvPr/>
        </p:nvSpPr>
        <p:spPr>
          <a:xfrm>
            <a:off x="1675067" y="5510082"/>
            <a:ext cx="10519618" cy="856111"/>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REV22-2.com/presentation/</a:t>
            </a:r>
          </a:p>
        </p:txBody>
      </p:sp>
    </p:spTree>
    <p:extLst>
      <p:ext uri="{BB962C8B-B14F-4D97-AF65-F5344CB8AC3E}">
        <p14:creationId xmlns:p14="http://schemas.microsoft.com/office/powerpoint/2010/main" val="1647051380"/>
      </p:ext>
    </p:extLst>
  </p:cSld>
  <p:clrMapOvr>
    <a:masterClrMapping/>
  </p:clrMapOvr>
  <mc:AlternateContent xmlns:mc="http://schemas.openxmlformats.org/markup-compatibility/2006" xmlns:p14="http://schemas.microsoft.com/office/powerpoint/2010/main">
    <mc:Choice Requires="p14">
      <p:transition spd="slow" p14:dur="2000" advTm="12826"/>
    </mc:Choice>
    <mc:Fallback xmlns="">
      <p:transition spd="slow" advTm="1282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sp>
        <p:nvSpPr>
          <p:cNvPr id="11" name="Rectangle 2"/>
          <p:cNvSpPr>
            <a:spLocks noChangeArrowheads="1"/>
          </p:cNvSpPr>
          <p:nvPr/>
        </p:nvSpPr>
        <p:spPr bwMode="auto">
          <a:xfrm rot="5400000">
            <a:off x="6914404" y="-458971"/>
            <a:ext cx="461665" cy="6366866"/>
          </a:xfrm>
          <a:prstGeom prst="rect">
            <a:avLst/>
          </a:prstGeom>
          <a:solidFill>
            <a:schemeClr val="bg1"/>
          </a:solidFill>
          <a:ln w="9525" algn="in">
            <a:solidFill>
              <a:schemeClr val="bg1"/>
            </a:solidFill>
            <a:miter lim="800000"/>
            <a:headEnd/>
            <a:tailEnd/>
          </a:ln>
          <a:effectLst/>
        </p:spPr>
        <p:txBody>
          <a:bodyPr vert="horz" wrap="square" lIns="25718" tIns="25718" rIns="25718" bIns="25718" numCol="1" anchor="t" anchorCtr="0" compatLnSpc="1">
            <a:prstTxWarp prst="textNoShape">
              <a:avLst/>
            </a:prstTxWarp>
          </a:bodyPr>
          <a:lstStyle/>
          <a:p>
            <a:endParaRPr lang="en-US" sz="1266"/>
          </a:p>
        </p:txBody>
      </p:sp>
      <p:sp>
        <p:nvSpPr>
          <p:cNvPr id="107" name="Shape 107"/>
          <p:cNvSpPr/>
          <p:nvPr/>
        </p:nvSpPr>
        <p:spPr>
          <a:xfrm>
            <a:off x="393452" y="2724462"/>
            <a:ext cx="5050219" cy="365924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a:defRPr sz="1800"/>
            </a:pPr>
            <a:r>
              <a:rPr lang="en-US" sz="1969" b="1" dirty="0">
                <a:latin typeface="Helvetica"/>
                <a:ea typeface="Helvetica"/>
                <a:cs typeface="Helvetica"/>
                <a:sym typeface="Helvetica"/>
              </a:rPr>
              <a:t>T cells are a major component of an adaptive immune system. </a:t>
            </a:r>
          </a:p>
          <a:p>
            <a:pPr lvl="0" algn="l">
              <a:defRPr sz="1800"/>
            </a:pPr>
            <a:r>
              <a:rPr lang="en-US" sz="1406" dirty="0">
                <a:latin typeface="Helvetica"/>
                <a:ea typeface="Helvetica"/>
                <a:cs typeface="Helvetica"/>
                <a:sym typeface="Helvetica"/>
              </a:rPr>
              <a:t>Roles include directly killing infected host cells, activating other immune cells, producing cytokines and regulating the immune response.</a:t>
            </a:r>
          </a:p>
          <a:p>
            <a:pPr lvl="0" algn="l">
              <a:defRPr sz="1800"/>
            </a:pPr>
            <a:endParaRPr lang="en-US" sz="703" dirty="0">
              <a:latin typeface="Helvetica"/>
              <a:ea typeface="Helvetica"/>
              <a:cs typeface="Helvetica"/>
              <a:sym typeface="Helvetica"/>
            </a:endParaRPr>
          </a:p>
          <a:p>
            <a:pPr marL="241093" indent="-241093">
              <a:buFont typeface="Arial" panose="020B0604020202020204" pitchFamily="34" charset="0"/>
              <a:buChar char="•"/>
              <a:defRPr sz="1800"/>
            </a:pPr>
            <a:r>
              <a:rPr lang="en-US" sz="1406" dirty="0">
                <a:latin typeface="Helvetica"/>
                <a:ea typeface="Helvetica"/>
                <a:cs typeface="Helvetica"/>
                <a:sym typeface="Helvetica"/>
              </a:rPr>
              <a:t>CD25 is considered the most prominent cellular activation marker.</a:t>
            </a:r>
          </a:p>
          <a:p>
            <a:pPr marL="241093" indent="-241093">
              <a:buFont typeface="Arial" panose="020B0604020202020204" pitchFamily="34" charset="0"/>
              <a:buChar char="•"/>
              <a:defRPr sz="1800"/>
            </a:pPr>
            <a:r>
              <a:rPr lang="en-US" sz="1406" dirty="0">
                <a:latin typeface="Helvetica"/>
                <a:ea typeface="Helvetica"/>
                <a:cs typeface="Helvetica"/>
                <a:sym typeface="Helvetica"/>
              </a:rPr>
              <a:t>CD3 is a component of our immune signal response associated with T-cell</a:t>
            </a:r>
          </a:p>
          <a:p>
            <a:pPr marL="241093" indent="-241093">
              <a:buFont typeface="Arial" panose="020B0604020202020204" pitchFamily="34" charset="0"/>
              <a:buChar char="•"/>
              <a:defRPr sz="1800"/>
            </a:pPr>
            <a:r>
              <a:rPr lang="en-US" sz="1406" dirty="0">
                <a:latin typeface="Helvetica"/>
                <a:ea typeface="Helvetica"/>
                <a:cs typeface="Helvetica"/>
                <a:sym typeface="Helvetica"/>
              </a:rPr>
              <a:t>CD4 distinguishes T-helper cells</a:t>
            </a:r>
          </a:p>
          <a:p>
            <a:pPr marL="241093" indent="-241093">
              <a:buFont typeface="Arial" panose="020B0604020202020204" pitchFamily="34" charset="0"/>
              <a:buChar char="•"/>
              <a:defRPr sz="1800"/>
            </a:pPr>
            <a:r>
              <a:rPr lang="en-US" sz="1406" dirty="0">
                <a:latin typeface="Helvetica"/>
                <a:ea typeface="Helvetica"/>
                <a:cs typeface="Helvetica"/>
                <a:sym typeface="Helvetica"/>
              </a:rPr>
              <a:t>CD8 distinguishes T-cytotoxic cells</a:t>
            </a:r>
          </a:p>
          <a:p>
            <a:pPr marL="241093" indent="-241093">
              <a:buFont typeface="Arial" panose="020B0604020202020204" pitchFamily="34" charset="0"/>
              <a:buChar char="•"/>
              <a:defRPr sz="1800"/>
            </a:pPr>
            <a:r>
              <a:rPr lang="en-US" sz="1406" dirty="0">
                <a:latin typeface="Helvetica"/>
                <a:ea typeface="Helvetica"/>
                <a:cs typeface="Helvetica"/>
                <a:sym typeface="Helvetica"/>
              </a:rPr>
              <a:t>CD71 is a transferrin receptor that mediates the uptake of transferrin-iron complexes.</a:t>
            </a:r>
          </a:p>
          <a:p>
            <a:pPr marL="241093" indent="-241093">
              <a:buFont typeface="Arial" panose="020B0604020202020204" pitchFamily="34" charset="0"/>
              <a:buChar char="•"/>
              <a:defRPr sz="1800"/>
            </a:pPr>
            <a:r>
              <a:rPr lang="en-US" sz="1406" dirty="0">
                <a:latin typeface="Helvetica"/>
                <a:ea typeface="Helvetica"/>
                <a:cs typeface="Helvetica"/>
                <a:sym typeface="Helvetica"/>
              </a:rPr>
              <a:t>CD19 establishes intrinsic B cell signaling thresholds</a:t>
            </a:r>
          </a:p>
        </p:txBody>
      </p:sp>
      <p:sp>
        <p:nvSpPr>
          <p:cNvPr id="9" name="Title 8">
            <a:extLst>
              <a:ext uri="{FF2B5EF4-FFF2-40B4-BE49-F238E27FC236}">
                <a16:creationId xmlns:a16="http://schemas.microsoft.com/office/drawing/2014/main" id="{6AFC0AB1-AC47-7AC0-E5D8-EDF058E6E107}"/>
              </a:ext>
            </a:extLst>
          </p:cNvPr>
          <p:cNvSpPr>
            <a:spLocks noGrp="1"/>
          </p:cNvSpPr>
          <p:nvPr>
            <p:ph type="title"/>
          </p:nvPr>
        </p:nvSpPr>
        <p:spPr>
          <a:xfrm>
            <a:off x="179462" y="365125"/>
            <a:ext cx="5397572" cy="2128504"/>
          </a:xfrm>
        </p:spPr>
        <p:txBody>
          <a:bodyPr>
            <a:noAutofit/>
          </a:bodyPr>
          <a:lstStyle/>
          <a:p>
            <a:r>
              <a:rPr lang="en-US" sz="3600" dirty="0"/>
              <a:t>Effect of d-Lenolate on the Immune Parameters of Healthy Volunteers</a:t>
            </a:r>
          </a:p>
        </p:txBody>
      </p:sp>
      <p:pic>
        <p:nvPicPr>
          <p:cNvPr id="3074" name="Picture 2">
            <a:extLst>
              <a:ext uri="{FF2B5EF4-FFF2-40B4-BE49-F238E27FC236}">
                <a16:creationId xmlns:a16="http://schemas.microsoft.com/office/drawing/2014/main" id="{91E43DFE-090E-7512-7A24-48E858A0E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215" y="430748"/>
            <a:ext cx="6529390" cy="44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a:extLst>
              <a:ext uri="{FF2B5EF4-FFF2-40B4-BE49-F238E27FC236}">
                <a16:creationId xmlns:a16="http://schemas.microsoft.com/office/drawing/2014/main" id="{E56E36E4-7BB1-C558-A257-13C66F67E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991" y="4978678"/>
            <a:ext cx="4740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7B377E6B-CF26-A1F1-5243-E27FA42B9742}"/>
              </a:ext>
            </a:extLst>
          </p:cNvPr>
          <p:cNvSpPr/>
          <p:nvPr/>
        </p:nvSpPr>
        <p:spPr>
          <a:xfrm>
            <a:off x="6964401" y="1108016"/>
            <a:ext cx="1382403" cy="3874865"/>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2258"/>
    </mc:Choice>
    <mc:Fallback xmlns="">
      <p:transition spd="slow" advTm="82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AA15-D18F-D332-C33D-25B3F4B87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5D5C5-40E2-F8AA-9C61-67725C76E6C3}"/>
              </a:ext>
            </a:extLst>
          </p:cNvPr>
          <p:cNvSpPr>
            <a:spLocks noGrp="1"/>
          </p:cNvSpPr>
          <p:nvPr>
            <p:ph type="title"/>
          </p:nvPr>
        </p:nvSpPr>
        <p:spPr/>
        <p:txBody>
          <a:bodyPr/>
          <a:lstStyle/>
          <a:p>
            <a:endParaRPr lang="en-US"/>
          </a:p>
        </p:txBody>
      </p:sp>
      <p:pic>
        <p:nvPicPr>
          <p:cNvPr id="5" name="Content Placeholder 4" descr="A picture containing outdoor, person, person, flower&#10;&#10;Description automatically generated">
            <a:extLst>
              <a:ext uri="{FF2B5EF4-FFF2-40B4-BE49-F238E27FC236}">
                <a16:creationId xmlns:a16="http://schemas.microsoft.com/office/drawing/2014/main" id="{35D8E9DC-0A1F-5DB5-903C-0B401950096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731" b="11959"/>
          <a:stretch/>
        </p:blipFill>
        <p:spPr>
          <a:xfrm>
            <a:off x="0" y="0"/>
            <a:ext cx="12192000" cy="4973444"/>
          </a:xfrm>
        </p:spPr>
      </p:pic>
      <p:sp>
        <p:nvSpPr>
          <p:cNvPr id="4" name="Rectangle 3">
            <a:extLst>
              <a:ext uri="{FF2B5EF4-FFF2-40B4-BE49-F238E27FC236}">
                <a16:creationId xmlns:a16="http://schemas.microsoft.com/office/drawing/2014/main" id="{DC85478F-89B3-E850-3933-020C70BB7467}"/>
              </a:ext>
            </a:extLst>
          </p:cNvPr>
          <p:cNvSpPr/>
          <p:nvPr/>
        </p:nvSpPr>
        <p:spPr>
          <a:xfrm>
            <a:off x="0" y="0"/>
            <a:ext cx="7424057" cy="870440"/>
          </a:xfrm>
          <a:prstGeom prst="rect">
            <a:avLst/>
          </a:prstGeom>
          <a:solidFill>
            <a:srgbClr val="00A8EB"/>
          </a:solidFill>
          <a:ln>
            <a:solidFill>
              <a:srgbClr val="00A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CCB1F116-78FA-9945-1963-F9C6D7F8555F}"/>
              </a:ext>
            </a:extLst>
          </p:cNvPr>
          <p:cNvSpPr/>
          <p:nvPr/>
        </p:nvSpPr>
        <p:spPr>
          <a:xfrm>
            <a:off x="-85060" y="4973444"/>
            <a:ext cx="12355032" cy="1907396"/>
          </a:xfrm>
          <a:prstGeom prst="rect">
            <a:avLst/>
          </a:prstGeom>
          <a:ln>
            <a:solidFill>
              <a:srgbClr val="00A8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2A83D9-6B0A-0781-E050-AC30FB4CFBCF}"/>
              </a:ext>
            </a:extLst>
          </p:cNvPr>
          <p:cNvSpPr/>
          <p:nvPr/>
        </p:nvSpPr>
        <p:spPr>
          <a:xfrm>
            <a:off x="310604" y="3586932"/>
            <a:ext cx="2779800" cy="2773021"/>
          </a:xfrm>
          <a:prstGeom prst="ellipse">
            <a:avLst/>
          </a:prstGeom>
          <a:solidFill>
            <a:schemeClr val="bg1"/>
          </a:solidFill>
          <a:ln w="101600">
            <a:solidFill>
              <a:srgbClr val="00A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Olive Leaf Extract as</a:t>
            </a:r>
          </a:p>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d-Lenolate </a:t>
            </a:r>
          </a:p>
        </p:txBody>
      </p:sp>
      <p:sp>
        <p:nvSpPr>
          <p:cNvPr id="17" name="Oval 16">
            <a:extLst>
              <a:ext uri="{FF2B5EF4-FFF2-40B4-BE49-F238E27FC236}">
                <a16:creationId xmlns:a16="http://schemas.microsoft.com/office/drawing/2014/main" id="{64E6CC0D-F958-6C2B-46F8-0A1F5AA07995}"/>
              </a:ext>
            </a:extLst>
          </p:cNvPr>
          <p:cNvSpPr/>
          <p:nvPr/>
        </p:nvSpPr>
        <p:spPr>
          <a:xfrm>
            <a:off x="3818984" y="3598084"/>
            <a:ext cx="2779800" cy="2773021"/>
          </a:xfrm>
          <a:prstGeom prst="ellipse">
            <a:avLst/>
          </a:prstGeom>
          <a:solidFill>
            <a:schemeClr val="bg1"/>
          </a:solidFill>
          <a:ln w="101600">
            <a:solidFill>
              <a:srgbClr val="00A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a:t>
            </a:r>
          </a:p>
        </p:txBody>
      </p:sp>
      <p:sp>
        <p:nvSpPr>
          <p:cNvPr id="22" name="Title 1">
            <a:extLst>
              <a:ext uri="{FF2B5EF4-FFF2-40B4-BE49-F238E27FC236}">
                <a16:creationId xmlns:a16="http://schemas.microsoft.com/office/drawing/2014/main" id="{3C502C7A-869E-0CE6-A75D-4CE1CD234E76}"/>
              </a:ext>
            </a:extLst>
          </p:cNvPr>
          <p:cNvSpPr txBox="1">
            <a:spLocks/>
          </p:cNvSpPr>
          <p:nvPr/>
        </p:nvSpPr>
        <p:spPr>
          <a:xfrm>
            <a:off x="364692" y="219442"/>
            <a:ext cx="6841651" cy="5668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1"/>
                </a:solidFill>
                <a:latin typeface="Gotham Rounded Book" pitchFamily="50" charset="0"/>
                <a:ea typeface="+mj-ea"/>
                <a:cs typeface="+mj-cs"/>
              </a:defRPr>
            </a:lvl1pPr>
          </a:lstStyle>
          <a:p>
            <a:r>
              <a:rPr lang="en-US" dirty="0">
                <a:latin typeface="SteakAndCheese Brush" pitchFamily="2" charset="77"/>
                <a:ea typeface="Gotham-Light" charset="0"/>
                <a:cs typeface="Arial" panose="020B0604020202020204" pitchFamily="34" charset="0"/>
              </a:rPr>
              <a:t>Immune System Micro</a:t>
            </a:r>
          </a:p>
        </p:txBody>
      </p:sp>
      <p:pic>
        <p:nvPicPr>
          <p:cNvPr id="13" name="Graphic 12">
            <a:extLst>
              <a:ext uri="{FF2B5EF4-FFF2-40B4-BE49-F238E27FC236}">
                <a16:creationId xmlns:a16="http://schemas.microsoft.com/office/drawing/2014/main" id="{BD9FFB90-C785-F40B-91E8-54DBACCE86E6}"/>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1247183" y="1679534"/>
            <a:ext cx="2409133" cy="2773021"/>
          </a:xfrm>
          <a:prstGeom prst="rect">
            <a:avLst/>
          </a:prstGeom>
        </p:spPr>
      </p:pic>
    </p:spTree>
    <p:extLst>
      <p:ext uri="{BB962C8B-B14F-4D97-AF65-F5344CB8AC3E}">
        <p14:creationId xmlns:p14="http://schemas.microsoft.com/office/powerpoint/2010/main" val="174205594"/>
      </p:ext>
    </p:extLst>
  </p:cSld>
  <p:clrMapOvr>
    <a:masterClrMapping/>
  </p:clrMapOvr>
  <mc:AlternateContent xmlns:mc="http://schemas.openxmlformats.org/markup-compatibility/2006" xmlns:p14="http://schemas.microsoft.com/office/powerpoint/2010/main">
    <mc:Choice Requires="p14">
      <p:transition spd="slow" p14:dur="2000" advTm="15695"/>
    </mc:Choice>
    <mc:Fallback xmlns="">
      <p:transition spd="slow" advTm="156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qr code with a blue text&#10;&#10;Description automatically generated">
            <a:extLst>
              <a:ext uri="{FF2B5EF4-FFF2-40B4-BE49-F238E27FC236}">
                <a16:creationId xmlns:a16="http://schemas.microsoft.com/office/drawing/2014/main" id="{A413F6EB-C3E7-94CB-F3D0-2173FC625F8F}"/>
              </a:ext>
            </a:extLst>
          </p:cNvPr>
          <p:cNvPicPr>
            <a:picLocks noChangeAspect="1"/>
          </p:cNvPicPr>
          <p:nvPr/>
        </p:nvPicPr>
        <p:blipFill>
          <a:blip r:embed="rId3"/>
          <a:stretch>
            <a:fillRect/>
          </a:stretch>
        </p:blipFill>
        <p:spPr>
          <a:xfrm>
            <a:off x="381000" y="84504"/>
            <a:ext cx="5715000" cy="5715000"/>
          </a:xfrm>
          <a:prstGeom prst="rect">
            <a:avLst/>
          </a:prstGeom>
        </p:spPr>
      </p:pic>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6FEE7FCB-E4AD-FA9E-FBF3-A8194136D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603095" y="2138070"/>
            <a:ext cx="4513007" cy="3384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F0F53D-17F4-72F1-AEFC-8C28AB5345B5}"/>
              </a:ext>
            </a:extLst>
          </p:cNvPr>
          <p:cNvSpPr txBox="1">
            <a:spLocks/>
          </p:cNvSpPr>
          <p:nvPr/>
        </p:nvSpPr>
        <p:spPr>
          <a:xfrm>
            <a:off x="6484884" y="1027479"/>
            <a:ext cx="5072954"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Download slides and watch presentation!</a:t>
            </a:r>
          </a:p>
        </p:txBody>
      </p:sp>
      <p:sp>
        <p:nvSpPr>
          <p:cNvPr id="3" name="Title 1">
            <a:extLst>
              <a:ext uri="{FF2B5EF4-FFF2-40B4-BE49-F238E27FC236}">
                <a16:creationId xmlns:a16="http://schemas.microsoft.com/office/drawing/2014/main" id="{7F166627-0045-D676-BC90-838AD9E0090D}"/>
              </a:ext>
            </a:extLst>
          </p:cNvPr>
          <p:cNvSpPr txBox="1">
            <a:spLocks/>
          </p:cNvSpPr>
          <p:nvPr/>
        </p:nvSpPr>
        <p:spPr>
          <a:xfrm>
            <a:off x="1857947" y="5510082"/>
            <a:ext cx="10519618" cy="856111"/>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REV22-2.com/presentation/</a:t>
            </a:r>
          </a:p>
        </p:txBody>
      </p:sp>
    </p:spTree>
    <p:extLst>
      <p:ext uri="{BB962C8B-B14F-4D97-AF65-F5344CB8AC3E}">
        <p14:creationId xmlns:p14="http://schemas.microsoft.com/office/powerpoint/2010/main" val="1159999983"/>
      </p:ext>
    </p:extLst>
  </p:cSld>
  <p:clrMapOvr>
    <a:masterClrMapping/>
  </p:clrMapOvr>
  <mc:AlternateContent xmlns:mc="http://schemas.openxmlformats.org/markup-compatibility/2006" xmlns:p14="http://schemas.microsoft.com/office/powerpoint/2010/main">
    <mc:Choice Requires="p14">
      <p:transition spd="slow" p14:dur="2000" advTm="35279"/>
    </mc:Choice>
    <mc:Fallback xmlns="">
      <p:transition spd="slow" advTm="352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9B67D-7440-7F08-A581-80B99EB675F3}"/>
            </a:ext>
          </a:extLst>
        </p:cNvPr>
        <p:cNvGrpSpPr/>
        <p:nvPr/>
      </p:nvGrpSpPr>
      <p:grpSpPr>
        <a:xfrm>
          <a:off x="0" y="0"/>
          <a:ext cx="0" cy="0"/>
          <a:chOff x="0" y="0"/>
          <a:chExt cx="0" cy="0"/>
        </a:xfrm>
      </p:grpSpPr>
      <p:pic>
        <p:nvPicPr>
          <p:cNvPr id="5" name="Picture 6" descr="Image result for pyramid cartoon">
            <a:extLst>
              <a:ext uri="{FF2B5EF4-FFF2-40B4-BE49-F238E27FC236}">
                <a16:creationId xmlns:a16="http://schemas.microsoft.com/office/drawing/2014/main" id="{26009A78-C4B5-B9BE-EF78-F41491EBD65A}"/>
              </a:ext>
            </a:extLst>
          </p:cNvPr>
          <p:cNvPicPr>
            <a:picLocks noGrp="1" noChangeAspect="1" noChangeArrowheads="1"/>
          </p:cNvPicPr>
          <p:nvPr>
            <p:ph type="pic" sz="quarter" idx="13"/>
          </p:nvPr>
        </p:nvPicPr>
        <p:blipFill>
          <a:blip r:embed="rId4" cstate="print"/>
          <a:srcRect t="21875" b="21875"/>
          <a:stretch>
            <a:fillRect/>
          </a:stretch>
        </p:blipFill>
        <p:spPr bwMode="auto">
          <a:xfrm>
            <a:off x="4435850" y="1048874"/>
            <a:ext cx="10379020" cy="5838199"/>
          </a:xfrm>
          <a:prstGeom prst="rect">
            <a:avLst/>
          </a:prstGeom>
          <a:noFill/>
        </p:spPr>
      </p:pic>
      <p:sp>
        <p:nvSpPr>
          <p:cNvPr id="3" name="Title 2">
            <a:extLst>
              <a:ext uri="{FF2B5EF4-FFF2-40B4-BE49-F238E27FC236}">
                <a16:creationId xmlns:a16="http://schemas.microsoft.com/office/drawing/2014/main" id="{759467C5-7FCC-7C12-93A0-919536DFEE04}"/>
              </a:ext>
            </a:extLst>
          </p:cNvPr>
          <p:cNvSpPr>
            <a:spLocks noGrp="1"/>
          </p:cNvSpPr>
          <p:nvPr>
            <p:ph type="ctrTitle"/>
          </p:nvPr>
        </p:nvSpPr>
        <p:spPr>
          <a:xfrm>
            <a:off x="536029" y="4845499"/>
            <a:ext cx="11151474" cy="1733977"/>
          </a:xfrm>
        </p:spPr>
        <p:txBody>
          <a:bodyPr>
            <a:normAutofit fontScale="90000"/>
          </a:bodyPr>
          <a:lstStyle/>
          <a:p>
            <a:r>
              <a:rPr lang="en-US" dirty="0"/>
              <a:t>How did they deal with </a:t>
            </a:r>
            <a:br>
              <a:rPr lang="en-US" dirty="0"/>
            </a:br>
            <a:r>
              <a:rPr lang="en-US" dirty="0"/>
              <a:t>things in ancient times?</a:t>
            </a:r>
          </a:p>
        </p:txBody>
      </p:sp>
      <p:sp>
        <p:nvSpPr>
          <p:cNvPr id="2" name="TextBox 1">
            <a:extLst>
              <a:ext uri="{FF2B5EF4-FFF2-40B4-BE49-F238E27FC236}">
                <a16:creationId xmlns:a16="http://schemas.microsoft.com/office/drawing/2014/main" id="{409DA0F2-EA9D-DDBF-D44F-7042DF06BC69}"/>
              </a:ext>
            </a:extLst>
          </p:cNvPr>
          <p:cNvSpPr txBox="1"/>
          <p:nvPr/>
        </p:nvSpPr>
        <p:spPr>
          <a:xfrm>
            <a:off x="505387" y="645629"/>
            <a:ext cx="8581463" cy="4093428"/>
          </a:xfrm>
          <a:prstGeom prst="rect">
            <a:avLst/>
          </a:prstGeom>
          <a:noFill/>
        </p:spPr>
        <p:txBody>
          <a:bodyPr wrap="square" rtlCol="0">
            <a:spAutoFit/>
          </a:bodyPr>
          <a:lstStyle/>
          <a:p>
            <a:r>
              <a:rPr lang="en-US" sz="2000" b="1" dirty="0">
                <a:solidFill>
                  <a:schemeClr val="bg1"/>
                </a:solidFill>
                <a:sym typeface="Helvetica Light"/>
              </a:rPr>
              <a:t>   1)  Echinacea</a:t>
            </a:r>
            <a:r>
              <a:rPr lang="en-US" sz="2000" dirty="0">
                <a:solidFill>
                  <a:schemeClr val="bg1"/>
                </a:solidFill>
              </a:rPr>
              <a:t>: Preventing and reducing the duration of the common cold.</a:t>
            </a:r>
          </a:p>
          <a:p>
            <a:r>
              <a:rPr lang="en-US" sz="2000" b="1" dirty="0">
                <a:solidFill>
                  <a:schemeClr val="bg1"/>
                </a:solidFill>
              </a:rPr>
              <a:t>   2)  Elderberry</a:t>
            </a:r>
            <a:r>
              <a:rPr lang="en-US" sz="2000" dirty="0">
                <a:solidFill>
                  <a:schemeClr val="bg1"/>
                </a:solidFill>
              </a:rPr>
              <a:t>: Fighting flu symptoms and speeding recovery.</a:t>
            </a:r>
          </a:p>
          <a:p>
            <a:r>
              <a:rPr lang="en-US" sz="2000" b="1" dirty="0">
                <a:solidFill>
                  <a:schemeClr val="bg1"/>
                </a:solidFill>
              </a:rPr>
              <a:t>   3)  Colloidal Silver</a:t>
            </a:r>
            <a:r>
              <a:rPr lang="en-US" sz="2000" dirty="0">
                <a:solidFill>
                  <a:schemeClr val="bg1"/>
                </a:solidFill>
              </a:rPr>
              <a:t>: Antimicrobial properties—but also known for controversy </a:t>
            </a:r>
          </a:p>
          <a:p>
            <a:r>
              <a:rPr lang="en-US" sz="2000" dirty="0">
                <a:solidFill>
                  <a:schemeClr val="bg1"/>
                </a:solidFill>
              </a:rPr>
              <a:t>        around safety.</a:t>
            </a:r>
          </a:p>
          <a:p>
            <a:r>
              <a:rPr lang="en-US" sz="2000" b="1" dirty="0">
                <a:solidFill>
                  <a:schemeClr val="bg1"/>
                </a:solidFill>
              </a:rPr>
              <a:t>   4)  Oregano</a:t>
            </a:r>
            <a:r>
              <a:rPr lang="en-US" sz="2000" dirty="0">
                <a:solidFill>
                  <a:schemeClr val="bg1"/>
                </a:solidFill>
              </a:rPr>
              <a:t>: Powerful natural antibiotic; used to fight infections, especially </a:t>
            </a:r>
          </a:p>
          <a:p>
            <a:r>
              <a:rPr lang="en-US" sz="2000" dirty="0">
                <a:solidFill>
                  <a:schemeClr val="bg1"/>
                </a:solidFill>
              </a:rPr>
              <a:t>        respiratory and digestive.</a:t>
            </a:r>
          </a:p>
          <a:p>
            <a:r>
              <a:rPr lang="en-US" sz="2000" b="1" dirty="0">
                <a:solidFill>
                  <a:schemeClr val="bg1"/>
                </a:solidFill>
              </a:rPr>
              <a:t>   5)  Rosemary</a:t>
            </a:r>
            <a:r>
              <a:rPr lang="en-US" sz="2000" dirty="0">
                <a:solidFill>
                  <a:schemeClr val="bg1"/>
                </a:solidFill>
              </a:rPr>
              <a:t>: Memory support and antioxidant protection.</a:t>
            </a:r>
          </a:p>
          <a:p>
            <a:r>
              <a:rPr lang="en-US" sz="2000" b="1" dirty="0">
                <a:solidFill>
                  <a:schemeClr val="bg1"/>
                </a:solidFill>
              </a:rPr>
              <a:t>   6)  Ginger</a:t>
            </a:r>
            <a:r>
              <a:rPr lang="en-US" sz="2000" dirty="0">
                <a:solidFill>
                  <a:schemeClr val="bg1"/>
                </a:solidFill>
              </a:rPr>
              <a:t>: Reducing nausea and calming inflammation.</a:t>
            </a:r>
          </a:p>
          <a:p>
            <a:r>
              <a:rPr lang="en-US" sz="2000" b="1" dirty="0">
                <a:solidFill>
                  <a:schemeClr val="bg1"/>
                </a:solidFill>
              </a:rPr>
              <a:t>   7)  Garlic</a:t>
            </a:r>
            <a:r>
              <a:rPr lang="en-US" sz="2000" dirty="0">
                <a:solidFill>
                  <a:schemeClr val="bg1"/>
                </a:solidFill>
              </a:rPr>
              <a:t>: Heart health and immune support via antimicrobial effects.</a:t>
            </a:r>
          </a:p>
          <a:p>
            <a:r>
              <a:rPr lang="en-US" sz="2000" b="1" dirty="0">
                <a:solidFill>
                  <a:schemeClr val="bg1"/>
                </a:solidFill>
              </a:rPr>
              <a:t>   8)  Vitamins</a:t>
            </a:r>
            <a:r>
              <a:rPr lang="en-US" sz="2000" dirty="0">
                <a:solidFill>
                  <a:schemeClr val="bg1"/>
                </a:solidFill>
              </a:rPr>
              <a:t>: Supporting overall body function.</a:t>
            </a:r>
          </a:p>
          <a:p>
            <a:r>
              <a:rPr lang="en-US" sz="2000" b="1" dirty="0">
                <a:solidFill>
                  <a:schemeClr val="bg1"/>
                </a:solidFill>
              </a:rPr>
              <a:t>   9)  Probiotics</a:t>
            </a:r>
            <a:r>
              <a:rPr lang="en-US" sz="2000" dirty="0">
                <a:solidFill>
                  <a:schemeClr val="bg1"/>
                </a:solidFill>
              </a:rPr>
              <a:t>: Supporting gut health and digestion.</a:t>
            </a:r>
          </a:p>
          <a:p>
            <a:r>
              <a:rPr lang="en-US" sz="2000" b="1" dirty="0">
                <a:solidFill>
                  <a:schemeClr val="bg1"/>
                </a:solidFill>
              </a:rPr>
              <a:t> 10)  Olive Leaf Extract</a:t>
            </a:r>
            <a:r>
              <a:rPr lang="en-US" sz="2000" dirty="0">
                <a:solidFill>
                  <a:schemeClr val="bg1"/>
                </a:solidFill>
              </a:rPr>
              <a:t>: Broad-spectrum antimicrobial action and </a:t>
            </a:r>
          </a:p>
          <a:p>
            <a:r>
              <a:rPr lang="en-US" sz="2000" dirty="0">
                <a:solidFill>
                  <a:schemeClr val="bg1"/>
                </a:solidFill>
              </a:rPr>
              <a:t>        reducing viral load.</a:t>
            </a:r>
          </a:p>
        </p:txBody>
      </p:sp>
      <p:pic>
        <p:nvPicPr>
          <p:cNvPr id="4" name="Picture 3" descr="A white text on a black background&#10;&#10;AI-generated content may be incorrect.">
            <a:extLst>
              <a:ext uri="{FF2B5EF4-FFF2-40B4-BE49-F238E27FC236}">
                <a16:creationId xmlns:a16="http://schemas.microsoft.com/office/drawing/2014/main" id="{F93D268B-398B-80E9-A4E8-5C6D75CBCDBE}"/>
              </a:ext>
            </a:extLst>
          </p:cNvPr>
          <p:cNvPicPr>
            <a:picLocks noChangeAspect="1"/>
          </p:cNvPicPr>
          <p:nvPr/>
        </p:nvPicPr>
        <p:blipFill>
          <a:blip r:embed="rId5"/>
          <a:stretch>
            <a:fillRect/>
          </a:stretch>
        </p:blipFill>
        <p:spPr>
          <a:xfrm>
            <a:off x="8405446" y="91848"/>
            <a:ext cx="3492113" cy="1274092"/>
          </a:xfrm>
          <a:prstGeom prst="rect">
            <a:avLst/>
          </a:prstGeom>
        </p:spPr>
      </p:pic>
    </p:spTree>
    <p:custDataLst>
      <p:tags r:id="rId1"/>
    </p:custDataLst>
    <p:extLst>
      <p:ext uri="{BB962C8B-B14F-4D97-AF65-F5344CB8AC3E}">
        <p14:creationId xmlns:p14="http://schemas.microsoft.com/office/powerpoint/2010/main" val="3257471172"/>
      </p:ext>
    </p:extLst>
  </p:cSld>
  <p:clrMapOvr>
    <a:masterClrMapping/>
  </p:clrMapOvr>
  <mc:AlternateContent xmlns:mc="http://schemas.openxmlformats.org/markup-compatibility/2006" xmlns:p14="http://schemas.microsoft.com/office/powerpoint/2010/main">
    <mc:Choice Requires="p14">
      <p:transition spd="slow" p14:dur="2000" advTm="17582"/>
    </mc:Choice>
    <mc:Fallback xmlns="">
      <p:transition spd="slow" advTm="17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4" end="4"/>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2">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B9A78E-8CF3-6379-90CB-C3BF3BF2B549}"/>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AE213-833D-C4DA-75DB-8D0ECD587929}"/>
              </a:ext>
            </a:extLst>
          </p:cNvPr>
          <p:cNvSpPr>
            <a:spLocks noGrp="1"/>
          </p:cNvSpPr>
          <p:nvPr>
            <p:ph type="title" idx="4294967295"/>
          </p:nvPr>
        </p:nvSpPr>
        <p:spPr>
          <a:xfrm>
            <a:off x="386862" y="137569"/>
            <a:ext cx="9440863" cy="1325562"/>
          </a:xfrm>
        </p:spPr>
        <p:txBody>
          <a:bodyPr>
            <a:normAutofit fontScale="90000"/>
          </a:bodyPr>
          <a:lstStyle/>
          <a:p>
            <a:r>
              <a:rPr lang="en-US" dirty="0">
                <a:solidFill>
                  <a:schemeClr val="bg1"/>
                </a:solidFill>
              </a:rPr>
              <a:t>When you think about Oregano what do you think about?</a:t>
            </a:r>
          </a:p>
        </p:txBody>
      </p:sp>
      <p:sp>
        <p:nvSpPr>
          <p:cNvPr id="11" name="Content Placeholder 10">
            <a:extLst>
              <a:ext uri="{FF2B5EF4-FFF2-40B4-BE49-F238E27FC236}">
                <a16:creationId xmlns:a16="http://schemas.microsoft.com/office/drawing/2014/main" id="{92A4DEB3-B08A-26A0-CD72-390381BAB537}"/>
              </a:ext>
            </a:extLst>
          </p:cNvPr>
          <p:cNvSpPr>
            <a:spLocks noGrp="1"/>
          </p:cNvSpPr>
          <p:nvPr>
            <p:ph idx="4294967295"/>
          </p:nvPr>
        </p:nvSpPr>
        <p:spPr>
          <a:xfrm>
            <a:off x="726831" y="1793603"/>
            <a:ext cx="10572750" cy="3590925"/>
          </a:xfrm>
        </p:spPr>
        <p:txBody>
          <a:bodyPr>
            <a:noAutofit/>
          </a:bodyPr>
          <a:lstStyle/>
          <a:p>
            <a:pPr marL="0" indent="0">
              <a:spcBef>
                <a:spcPts val="0"/>
              </a:spcBef>
              <a:buNone/>
            </a:pPr>
            <a:r>
              <a:rPr lang="en-US" sz="1600" b="1" dirty="0"/>
              <a:t>1. Culinary Uses</a:t>
            </a:r>
          </a:p>
          <a:p>
            <a:pPr marL="0" indent="0">
              <a:spcBef>
                <a:spcPts val="0"/>
              </a:spcBef>
              <a:buNone/>
            </a:pPr>
            <a:r>
              <a:rPr lang="en-US" sz="1600" b="1" dirty="0"/>
              <a:t>	Mediterranean and Italian cooking</a:t>
            </a:r>
            <a:r>
              <a:rPr lang="en-US" sz="1600" dirty="0"/>
              <a:t> – especially in pizza sauce, pasta, and grilled meats.</a:t>
            </a:r>
          </a:p>
          <a:p>
            <a:pPr marL="0" indent="0">
              <a:spcBef>
                <a:spcPts val="0"/>
              </a:spcBef>
              <a:buNone/>
            </a:pPr>
            <a:r>
              <a:rPr lang="en-US" sz="1600" b="1" dirty="0"/>
              <a:t>	Aromatic and earthy flavor</a:t>
            </a:r>
            <a:r>
              <a:rPr lang="en-US" sz="1600" dirty="0"/>
              <a:t> – it has a slightly bitter, pungent taste that adds depth to food.</a:t>
            </a:r>
          </a:p>
          <a:p>
            <a:pPr marL="0" indent="0">
              <a:spcBef>
                <a:spcPts val="0"/>
              </a:spcBef>
              <a:buNone/>
            </a:pPr>
            <a:r>
              <a:rPr lang="en-US" sz="1600" b="1" dirty="0"/>
              <a:t>2. Health Benefits</a:t>
            </a:r>
          </a:p>
          <a:p>
            <a:pPr marL="0" indent="0">
              <a:spcBef>
                <a:spcPts val="0"/>
              </a:spcBef>
              <a:buNone/>
            </a:pPr>
            <a:r>
              <a:rPr lang="en-US" sz="1600" b="1" dirty="0"/>
              <a:t>	Immune support</a:t>
            </a:r>
            <a:r>
              <a:rPr lang="en-US" sz="1600" dirty="0"/>
              <a:t> – often associated with anti-fungal and anti-bacterial properties.</a:t>
            </a:r>
          </a:p>
          <a:p>
            <a:pPr marL="0" indent="0">
              <a:spcBef>
                <a:spcPts val="0"/>
              </a:spcBef>
              <a:buNone/>
            </a:pPr>
            <a:r>
              <a:rPr lang="en-US" sz="1600" b="1" dirty="0"/>
              <a:t>	Oil of oregano</a:t>
            </a:r>
            <a:r>
              <a:rPr lang="en-US" sz="1600" dirty="0"/>
              <a:t> – a potent supplement used for colds, gut health, and inflammation.</a:t>
            </a:r>
          </a:p>
          <a:p>
            <a:pPr marL="0" indent="0">
              <a:spcBef>
                <a:spcPts val="0"/>
              </a:spcBef>
              <a:buNone/>
            </a:pPr>
            <a:r>
              <a:rPr lang="en-US" sz="1600" b="1" dirty="0"/>
              <a:t>3. Herbal &amp; Natural Medicine</a:t>
            </a:r>
          </a:p>
          <a:p>
            <a:pPr marL="0" indent="0">
              <a:spcBef>
                <a:spcPts val="0"/>
              </a:spcBef>
              <a:buNone/>
            </a:pPr>
            <a:r>
              <a:rPr lang="en-US" sz="1600" dirty="0"/>
              <a:t>	It's often part of traditional remedies, especially in </a:t>
            </a:r>
            <a:r>
              <a:rPr lang="en-US" sz="1600" b="1" dirty="0"/>
              <a:t>naturopathic</a:t>
            </a:r>
            <a:r>
              <a:rPr lang="en-US" sz="1600" dirty="0"/>
              <a:t> and </a:t>
            </a:r>
            <a:r>
              <a:rPr lang="en-US" sz="1600" b="1" dirty="0"/>
              <a:t>folk medicine</a:t>
            </a:r>
            <a:r>
              <a:rPr lang="en-US" sz="1600" dirty="0"/>
              <a:t>.</a:t>
            </a:r>
          </a:p>
          <a:p>
            <a:pPr marL="0" indent="0">
              <a:spcBef>
                <a:spcPts val="0"/>
              </a:spcBef>
              <a:buNone/>
            </a:pPr>
            <a:r>
              <a:rPr lang="en-US" sz="1600" dirty="0"/>
              <a:t>	Tied to </a:t>
            </a:r>
            <a:r>
              <a:rPr lang="en-US" sz="1600" b="1" dirty="0"/>
              <a:t>gut health</a:t>
            </a:r>
            <a:r>
              <a:rPr lang="en-US" sz="1600" dirty="0"/>
              <a:t>, </a:t>
            </a:r>
            <a:r>
              <a:rPr lang="en-US" sz="1600" b="1" dirty="0"/>
              <a:t>respiratory issues</a:t>
            </a:r>
            <a:r>
              <a:rPr lang="en-US" sz="1600" dirty="0"/>
              <a:t>, and </a:t>
            </a:r>
            <a:r>
              <a:rPr lang="en-US" sz="1600" b="1" dirty="0"/>
              <a:t>anti-fungal treatments</a:t>
            </a:r>
            <a:r>
              <a:rPr lang="en-US" sz="1600" dirty="0"/>
              <a:t>.</a:t>
            </a:r>
          </a:p>
          <a:p>
            <a:pPr marL="0" indent="0">
              <a:spcBef>
                <a:spcPts val="0"/>
              </a:spcBef>
              <a:buNone/>
            </a:pPr>
            <a:r>
              <a:rPr lang="en-US" sz="1600" b="1" dirty="0"/>
              <a:t>4. Fragrance and Identity</a:t>
            </a:r>
          </a:p>
          <a:p>
            <a:pPr marL="0" indent="0">
              <a:spcBef>
                <a:spcPts val="0"/>
              </a:spcBef>
              <a:buNone/>
            </a:pPr>
            <a:r>
              <a:rPr lang="en-US" sz="1600" dirty="0"/>
              <a:t>	Strong, warm, herbal scent – sometimes described as camphor-like.</a:t>
            </a:r>
          </a:p>
          <a:p>
            <a:pPr marL="0" indent="0">
              <a:spcBef>
                <a:spcPts val="0"/>
              </a:spcBef>
              <a:buNone/>
            </a:pPr>
            <a:r>
              <a:rPr lang="en-US" sz="1600" dirty="0"/>
              <a:t>	Feels very “earthy” and </a:t>
            </a:r>
            <a:r>
              <a:rPr lang="en-US" sz="1600" b="1" dirty="0"/>
              <a:t>wild</a:t>
            </a:r>
            <a:r>
              <a:rPr lang="en-US" sz="1600" dirty="0"/>
              <a:t> – evokes natural, untamed landscapes or gardens.</a:t>
            </a:r>
          </a:p>
        </p:txBody>
      </p:sp>
      <p:pic>
        <p:nvPicPr>
          <p:cNvPr id="8" name="Picture 2" descr="19+ Thousand Oregano Flowers Royalty-Free Images, Stock Photos &amp; Pictures |  Shutterstock">
            <a:extLst>
              <a:ext uri="{FF2B5EF4-FFF2-40B4-BE49-F238E27FC236}">
                <a16:creationId xmlns:a16="http://schemas.microsoft.com/office/drawing/2014/main" id="{AF088244-6902-A0B0-50AF-4BE20D7A22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2968" r="80" b="20700"/>
          <a:stretch>
            <a:fillRect/>
          </a:stretch>
        </p:blipFill>
        <p:spPr bwMode="auto">
          <a:xfrm>
            <a:off x="-1" y="5715000"/>
            <a:ext cx="12191999" cy="1148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9+ Thousand Oregano Flowers Royalty-Free Images, Stock Photos &amp; Pictures |  Shutterstock">
            <a:extLst>
              <a:ext uri="{FF2B5EF4-FFF2-40B4-BE49-F238E27FC236}">
                <a16:creationId xmlns:a16="http://schemas.microsoft.com/office/drawing/2014/main" id="{45CC75C8-0E2C-92B8-54C8-358AD6F6E6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832" t="52968" r="80" b="20700"/>
          <a:stretch>
            <a:fillRect/>
          </a:stretch>
        </p:blipFill>
        <p:spPr bwMode="auto">
          <a:xfrm>
            <a:off x="11967210" y="5715000"/>
            <a:ext cx="254669" cy="11485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text on a black background&#10;&#10;AI-generated content may be incorrect.">
            <a:extLst>
              <a:ext uri="{FF2B5EF4-FFF2-40B4-BE49-F238E27FC236}">
                <a16:creationId xmlns:a16="http://schemas.microsoft.com/office/drawing/2014/main" id="{9FC342C1-4DC1-862D-3C77-2AB138E65E29}"/>
              </a:ext>
            </a:extLst>
          </p:cNvPr>
          <p:cNvPicPr>
            <a:picLocks noChangeAspect="1"/>
          </p:cNvPicPr>
          <p:nvPr/>
        </p:nvPicPr>
        <p:blipFill>
          <a:blip r:embed="rId4"/>
          <a:stretch>
            <a:fillRect/>
          </a:stretch>
        </p:blipFill>
        <p:spPr>
          <a:xfrm>
            <a:off x="10309648" y="277665"/>
            <a:ext cx="1463252" cy="533865"/>
          </a:xfrm>
          <a:prstGeom prst="rect">
            <a:avLst/>
          </a:prstGeom>
        </p:spPr>
      </p:pic>
    </p:spTree>
    <p:extLst>
      <p:ext uri="{BB962C8B-B14F-4D97-AF65-F5344CB8AC3E}">
        <p14:creationId xmlns:p14="http://schemas.microsoft.com/office/powerpoint/2010/main" val="2367593277"/>
      </p:ext>
    </p:extLst>
  </p:cSld>
  <p:clrMapOvr>
    <a:masterClrMapping/>
  </p:clrMapOvr>
  <mc:AlternateContent xmlns:mc="http://schemas.openxmlformats.org/markup-compatibility/2006" xmlns:p14="http://schemas.microsoft.com/office/powerpoint/2010/main">
    <mc:Choice Requires="p14">
      <p:transition spd="slow" p14:dur="2000" advTm="29622"/>
    </mc:Choice>
    <mc:Fallback xmlns="">
      <p:transition spd="slow" advTm="2962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201BC-9DDF-AD4F-AFD0-36019F2F79B8}"/>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0301A30-6117-DAD5-03F8-F0504DAF180A}"/>
              </a:ext>
            </a:extLst>
          </p:cNvPr>
          <p:cNvSpPr txBox="1">
            <a:spLocks/>
          </p:cNvSpPr>
          <p:nvPr/>
        </p:nvSpPr>
        <p:spPr>
          <a:xfrm>
            <a:off x="1099661" y="465931"/>
            <a:ext cx="4872514" cy="56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4000" dirty="0">
                <a:solidFill>
                  <a:schemeClr val="bg1"/>
                </a:solidFill>
              </a:rPr>
              <a:t>Oregano as P-73</a:t>
            </a:r>
          </a:p>
        </p:txBody>
      </p:sp>
      <p:sp>
        <p:nvSpPr>
          <p:cNvPr id="3" name="Content Placeholder 2">
            <a:extLst>
              <a:ext uri="{FF2B5EF4-FFF2-40B4-BE49-F238E27FC236}">
                <a16:creationId xmlns:a16="http://schemas.microsoft.com/office/drawing/2014/main" id="{E33D9DDF-4D40-158B-5A9C-7F3B4869B5C9}"/>
              </a:ext>
            </a:extLst>
          </p:cNvPr>
          <p:cNvSpPr>
            <a:spLocks noGrp="1"/>
          </p:cNvSpPr>
          <p:nvPr>
            <p:ph idx="1"/>
          </p:nvPr>
        </p:nvSpPr>
        <p:spPr>
          <a:xfrm>
            <a:off x="838200" y="1825625"/>
            <a:ext cx="10195560" cy="4120010"/>
          </a:xfrm>
        </p:spPr>
        <p:txBody>
          <a:bodyPr>
            <a:normAutofit/>
          </a:bodyPr>
          <a:lstStyle/>
          <a:p>
            <a:pPr marL="0" lvl="0" indent="0">
              <a:buNone/>
            </a:pPr>
            <a:r>
              <a:rPr lang="en-US" b="1" dirty="0"/>
              <a:t>Source:</a:t>
            </a:r>
            <a:r>
              <a:rPr lang="en-US" dirty="0"/>
              <a:t> </a:t>
            </a:r>
          </a:p>
          <a:p>
            <a:pPr lvl="1"/>
            <a:r>
              <a:rPr lang="en-US" dirty="0"/>
              <a:t>Grown in high-mountain, mineral-rich soil for potency.</a:t>
            </a:r>
          </a:p>
          <a:p>
            <a:pPr marL="0" lvl="0" indent="0">
              <a:buNone/>
            </a:pPr>
            <a:r>
              <a:rPr lang="en-US" b="1" dirty="0"/>
              <a:t>Key Benefits:</a:t>
            </a:r>
            <a:endParaRPr lang="en-US" dirty="0"/>
          </a:p>
          <a:p>
            <a:pPr lvl="1"/>
            <a:r>
              <a:rPr lang="en-US" dirty="0"/>
              <a:t>Antimicrobial properties to combat harmful pathogens.</a:t>
            </a:r>
          </a:p>
          <a:p>
            <a:pPr lvl="1"/>
            <a:r>
              <a:rPr lang="en-US" dirty="0"/>
              <a:t>Antioxidant protection against free radicals.</a:t>
            </a:r>
          </a:p>
          <a:p>
            <a:pPr lvl="1"/>
            <a:r>
              <a:rPr lang="en-US" dirty="0"/>
              <a:t>Anti-inflammatory action for joint and muscle health.</a:t>
            </a:r>
          </a:p>
          <a:p>
            <a:pPr lvl="1"/>
            <a:r>
              <a:rPr lang="en-US" dirty="0"/>
              <a:t>The P-73 formula is uniquely potent and pure.</a:t>
            </a:r>
          </a:p>
          <a:p>
            <a:endParaRPr lang="en-US" dirty="0"/>
          </a:p>
        </p:txBody>
      </p:sp>
    </p:spTree>
    <p:extLst>
      <p:ext uri="{BB962C8B-B14F-4D97-AF65-F5344CB8AC3E}">
        <p14:creationId xmlns:p14="http://schemas.microsoft.com/office/powerpoint/2010/main" val="546637386"/>
      </p:ext>
    </p:extLst>
  </p:cSld>
  <p:clrMapOvr>
    <a:masterClrMapping/>
  </p:clrMapOvr>
  <mc:AlternateContent xmlns:mc="http://schemas.openxmlformats.org/markup-compatibility/2006" xmlns:p14="http://schemas.microsoft.com/office/powerpoint/2010/main">
    <mc:Choice Requires="p14">
      <p:transition spd="slow" p14:dur="2000" advTm="20590"/>
    </mc:Choice>
    <mc:Fallback xmlns="">
      <p:transition spd="slow" advTm="2059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F9F86-A825-4186-81D0-DEF27E65137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F5185B-23CA-E3F9-5B2A-037591DF0074}"/>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707F83E-0944-ECA7-6D61-07F217DAA182}"/>
              </a:ext>
            </a:extLst>
          </p:cNvPr>
          <p:cNvSpPr txBox="1">
            <a:spLocks/>
          </p:cNvSpPr>
          <p:nvPr/>
        </p:nvSpPr>
        <p:spPr>
          <a:xfrm>
            <a:off x="419100" y="188106"/>
            <a:ext cx="5676900" cy="131882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P-73 Difference:</a:t>
            </a:r>
          </a:p>
          <a:p>
            <a:r>
              <a:rPr lang="en-US" dirty="0">
                <a:solidFill>
                  <a:schemeClr val="bg1"/>
                </a:solidFill>
              </a:rPr>
              <a:t>Active Ingredients</a:t>
            </a:r>
          </a:p>
        </p:txBody>
      </p:sp>
      <p:sp>
        <p:nvSpPr>
          <p:cNvPr id="5" name="Content Placeholder 2">
            <a:extLst>
              <a:ext uri="{FF2B5EF4-FFF2-40B4-BE49-F238E27FC236}">
                <a16:creationId xmlns:a16="http://schemas.microsoft.com/office/drawing/2014/main" id="{D9CE2F80-F786-3E53-2E32-A1B2A6F8B52C}"/>
              </a:ext>
            </a:extLst>
          </p:cNvPr>
          <p:cNvSpPr txBox="1">
            <a:spLocks/>
          </p:cNvSpPr>
          <p:nvPr/>
        </p:nvSpPr>
        <p:spPr>
          <a:xfrm>
            <a:off x="350520" y="2129962"/>
            <a:ext cx="5160818" cy="3939368"/>
          </a:xfrm>
          <a:prstGeom prst="rect">
            <a:avLst/>
          </a:prstGeom>
        </p:spPr>
        <p:txBody>
          <a:bodyPr>
            <a:normAutofit fontScale="2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ct val="0"/>
              </a:spcAft>
              <a:buFontTx/>
              <a:buChar char="•"/>
            </a:pPr>
            <a:r>
              <a:rPr lang="en-US" altLang="en-US" sz="5600" b="1" dirty="0">
                <a:latin typeface="Arial" panose="020B0604020202020204" pitchFamily="34" charset="0"/>
              </a:rPr>
              <a:t> Carvacrol: </a:t>
            </a:r>
            <a:r>
              <a:rPr lang="en-US" altLang="en-US" sz="5600" dirty="0">
                <a:latin typeface="Arial" panose="020B0604020202020204" pitchFamily="34" charset="0"/>
              </a:rPr>
              <a:t>The primary active compound.</a:t>
            </a: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Known for </a:t>
            </a:r>
            <a:r>
              <a:rPr lang="en-US" altLang="en-US" sz="5600" b="1" dirty="0">
                <a:latin typeface="Arial" panose="020B0604020202020204" pitchFamily="34" charset="0"/>
              </a:rPr>
              <a:t>antibacterial</a:t>
            </a:r>
            <a:r>
              <a:rPr lang="en-US" altLang="en-US" sz="5600" dirty="0">
                <a:latin typeface="Arial" panose="020B0604020202020204" pitchFamily="34" charset="0"/>
              </a:rPr>
              <a:t>, </a:t>
            </a:r>
            <a:r>
              <a:rPr lang="en-US" altLang="en-US" sz="5600" b="1" dirty="0">
                <a:latin typeface="Arial" panose="020B0604020202020204" pitchFamily="34" charset="0"/>
              </a:rPr>
              <a:t>antifungal</a:t>
            </a:r>
            <a:r>
              <a:rPr lang="en-US" altLang="en-US" sz="5600" dirty="0">
                <a:latin typeface="Arial" panose="020B0604020202020204" pitchFamily="34" charset="0"/>
              </a:rPr>
              <a:t>, and </a:t>
            </a:r>
            <a:r>
              <a:rPr lang="en-US" altLang="en-US" sz="5600" b="1" dirty="0">
                <a:latin typeface="Arial" panose="020B0604020202020204" pitchFamily="34" charset="0"/>
              </a:rPr>
              <a:t>anti-inflammatory</a:t>
            </a:r>
            <a:r>
              <a:rPr lang="en-US" altLang="en-US" sz="5600" dirty="0">
                <a:latin typeface="Arial" panose="020B0604020202020204" pitchFamily="34" charset="0"/>
              </a:rPr>
              <a:t> effects.</a:t>
            </a:r>
          </a:p>
          <a:p>
            <a:pPr marL="0" indent="0" eaLnBrk="0" fontAlgn="base" hangingPunct="0">
              <a:spcBef>
                <a:spcPct val="0"/>
              </a:spcBef>
              <a:spcAft>
                <a:spcPct val="0"/>
              </a:spcAft>
              <a:buFontTx/>
              <a:buChar char="•"/>
            </a:pPr>
            <a:r>
              <a:rPr lang="en-US" altLang="en-US" sz="5600" b="1" dirty="0">
                <a:latin typeface="Arial" panose="020B0604020202020204" pitchFamily="34" charset="0"/>
              </a:rPr>
              <a:t>Thymol</a:t>
            </a:r>
            <a:endParaRPr lang="en-US" altLang="en-US" sz="5600" dirty="0">
              <a:latin typeface="Arial" panose="020B0604020202020204" pitchFamily="34" charset="0"/>
            </a:endParaRP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Another potent </a:t>
            </a:r>
            <a:r>
              <a:rPr lang="en-US" altLang="en-US" sz="5600" b="1" dirty="0">
                <a:latin typeface="Arial" panose="020B0604020202020204" pitchFamily="34" charset="0"/>
              </a:rPr>
              <a:t>antiseptic</a:t>
            </a:r>
            <a:r>
              <a:rPr lang="en-US" altLang="en-US" sz="5600" dirty="0">
                <a:latin typeface="Arial" panose="020B0604020202020204" pitchFamily="34" charset="0"/>
              </a:rPr>
              <a:t> and </a:t>
            </a:r>
            <a:r>
              <a:rPr lang="en-US" altLang="en-US" sz="5600" b="1" dirty="0">
                <a:latin typeface="Arial" panose="020B0604020202020204" pitchFamily="34" charset="0"/>
              </a:rPr>
              <a:t>antifungal</a:t>
            </a:r>
            <a:r>
              <a:rPr lang="en-US" altLang="en-US" sz="5600" dirty="0">
                <a:latin typeface="Arial" panose="020B0604020202020204" pitchFamily="34" charset="0"/>
              </a:rPr>
              <a:t> compound.</a:t>
            </a: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Supports immune health and works synergistically with carvacrol.</a:t>
            </a:r>
          </a:p>
          <a:p>
            <a:pPr marL="0" indent="0" eaLnBrk="0" fontAlgn="base" hangingPunct="0">
              <a:spcBef>
                <a:spcPct val="0"/>
              </a:spcBef>
              <a:spcAft>
                <a:spcPct val="0"/>
              </a:spcAft>
              <a:buFontTx/>
              <a:buChar char="•"/>
            </a:pPr>
            <a:r>
              <a:rPr lang="en-US" altLang="en-US" sz="5600" b="1" dirty="0" err="1">
                <a:latin typeface="Arial" panose="020B0604020202020204" pitchFamily="34" charset="0"/>
              </a:rPr>
              <a:t>Rosmarinic</a:t>
            </a:r>
            <a:r>
              <a:rPr lang="en-US" altLang="en-US" sz="5600" b="1" dirty="0">
                <a:latin typeface="Arial" panose="020B0604020202020204" pitchFamily="34" charset="0"/>
              </a:rPr>
              <a:t> Acid</a:t>
            </a:r>
            <a:endParaRPr lang="en-US" altLang="en-US" sz="5600" dirty="0">
              <a:latin typeface="Arial" panose="020B0604020202020204" pitchFamily="34" charset="0"/>
            </a:endParaRP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A </a:t>
            </a:r>
            <a:r>
              <a:rPr lang="en-US" altLang="en-US" sz="5600" b="1" dirty="0">
                <a:latin typeface="Arial" panose="020B0604020202020204" pitchFamily="34" charset="0"/>
              </a:rPr>
              <a:t>powerful antioxidant</a:t>
            </a:r>
            <a:r>
              <a:rPr lang="en-US" altLang="en-US" sz="5600" dirty="0">
                <a:latin typeface="Arial" panose="020B0604020202020204" pitchFamily="34" charset="0"/>
              </a:rPr>
              <a:t>.</a:t>
            </a: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Helps reduce oxidative stress and inflammation.</a:t>
            </a:r>
          </a:p>
          <a:p>
            <a:pPr marL="0" indent="0" eaLnBrk="0" fontAlgn="base" hangingPunct="0">
              <a:spcBef>
                <a:spcPct val="0"/>
              </a:spcBef>
              <a:spcAft>
                <a:spcPct val="0"/>
              </a:spcAft>
              <a:buFontTx/>
              <a:buChar char="•"/>
            </a:pPr>
            <a:r>
              <a:rPr lang="en-US" altLang="en-US" sz="5600" b="1" dirty="0">
                <a:latin typeface="Arial" panose="020B0604020202020204" pitchFamily="34" charset="0"/>
              </a:rPr>
              <a:t>Terpenes</a:t>
            </a:r>
            <a:r>
              <a:rPr lang="en-US" altLang="en-US" sz="5600" dirty="0">
                <a:latin typeface="Arial" panose="020B0604020202020204" pitchFamily="34" charset="0"/>
              </a:rPr>
              <a:t> (e.g., pinene, terpinene)</a:t>
            </a: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Contribute to the aroma and may have </a:t>
            </a:r>
            <a:r>
              <a:rPr lang="en-US" altLang="en-US" sz="5600" b="1" dirty="0">
                <a:latin typeface="Arial" panose="020B0604020202020204" pitchFamily="34" charset="0"/>
              </a:rPr>
              <a:t>antioxidant</a:t>
            </a:r>
            <a:r>
              <a:rPr lang="en-US" altLang="en-US" sz="5600" dirty="0">
                <a:latin typeface="Arial" panose="020B0604020202020204" pitchFamily="34" charset="0"/>
              </a:rPr>
              <a:t> and </a:t>
            </a:r>
            <a:r>
              <a:rPr lang="en-US" altLang="en-US" sz="5600" b="1" dirty="0" err="1">
                <a:latin typeface="Arial" panose="020B0604020202020204" pitchFamily="34" charset="0"/>
              </a:rPr>
              <a:t>bronchodilating</a:t>
            </a:r>
            <a:r>
              <a:rPr lang="en-US" altLang="en-US" sz="5600" dirty="0">
                <a:latin typeface="Arial" panose="020B0604020202020204" pitchFamily="34" charset="0"/>
              </a:rPr>
              <a:t> properties.</a:t>
            </a:r>
          </a:p>
          <a:p>
            <a:pPr marL="0" indent="0" eaLnBrk="0" fontAlgn="base" hangingPunct="0">
              <a:spcBef>
                <a:spcPct val="0"/>
              </a:spcBef>
              <a:spcAft>
                <a:spcPct val="0"/>
              </a:spcAft>
              <a:buFontTx/>
              <a:buChar char="•"/>
            </a:pPr>
            <a:r>
              <a:rPr lang="en-US" altLang="en-US" sz="5600" b="1" dirty="0">
                <a:latin typeface="Arial" panose="020B0604020202020204" pitchFamily="34" charset="0"/>
              </a:rPr>
              <a:t>Flavonoids</a:t>
            </a:r>
            <a:r>
              <a:rPr lang="en-US" altLang="en-US" sz="5600" dirty="0">
                <a:latin typeface="Arial" panose="020B0604020202020204" pitchFamily="34" charset="0"/>
              </a:rPr>
              <a:t> (e.g., luteolin, apigenin)</a:t>
            </a: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Offer </a:t>
            </a:r>
            <a:r>
              <a:rPr lang="en-US" altLang="en-US" sz="5600" b="1" dirty="0">
                <a:latin typeface="Arial" panose="020B0604020202020204" pitchFamily="34" charset="0"/>
              </a:rPr>
              <a:t>antioxidant</a:t>
            </a:r>
            <a:r>
              <a:rPr lang="en-US" altLang="en-US" sz="5600" dirty="0">
                <a:latin typeface="Arial" panose="020B0604020202020204" pitchFamily="34" charset="0"/>
              </a:rPr>
              <a:t> benefits and support cellular health.</a:t>
            </a:r>
          </a:p>
          <a:p>
            <a:pPr marL="0" indent="0" eaLnBrk="0" fontAlgn="base" hangingPunct="0">
              <a:spcBef>
                <a:spcPct val="0"/>
              </a:spcBef>
              <a:spcAft>
                <a:spcPct val="0"/>
              </a:spcAft>
              <a:buFontTx/>
              <a:buChar char="•"/>
            </a:pPr>
            <a:r>
              <a:rPr lang="en-US" altLang="en-US" sz="5600" b="1" dirty="0" err="1">
                <a:latin typeface="Arial" panose="020B0604020202020204" pitchFamily="34" charset="0"/>
              </a:rPr>
              <a:t>Ursolic</a:t>
            </a:r>
            <a:r>
              <a:rPr lang="en-US" altLang="en-US" sz="5600" b="1" dirty="0">
                <a:latin typeface="Arial" panose="020B0604020202020204" pitchFamily="34" charset="0"/>
              </a:rPr>
              <a:t> Acid</a:t>
            </a:r>
            <a:endParaRPr lang="en-US" altLang="en-US" sz="5600" dirty="0">
              <a:latin typeface="Arial" panose="020B0604020202020204" pitchFamily="34" charset="0"/>
            </a:endParaRPr>
          </a:p>
          <a:p>
            <a:pPr marL="457200" lvl="1" indent="0" eaLnBrk="0" fontAlgn="base" hangingPunct="0">
              <a:spcBef>
                <a:spcPct val="0"/>
              </a:spcBef>
              <a:spcAft>
                <a:spcPct val="0"/>
              </a:spcAft>
              <a:buFontTx/>
              <a:buChar char="•"/>
            </a:pPr>
            <a:r>
              <a:rPr lang="en-US" altLang="en-US" sz="5600" dirty="0">
                <a:latin typeface="Arial" panose="020B0604020202020204" pitchFamily="34" charset="0"/>
              </a:rPr>
              <a:t>Has been studied for </a:t>
            </a:r>
            <a:r>
              <a:rPr lang="en-US" altLang="en-US" sz="5600" b="1" dirty="0">
                <a:latin typeface="Arial" panose="020B0604020202020204" pitchFamily="34" charset="0"/>
              </a:rPr>
              <a:t>anti-inflammatory</a:t>
            </a:r>
            <a:r>
              <a:rPr lang="en-US" altLang="en-US" sz="5600" dirty="0">
                <a:latin typeface="Arial" panose="020B0604020202020204" pitchFamily="34" charset="0"/>
              </a:rPr>
              <a:t>, </a:t>
            </a:r>
            <a:r>
              <a:rPr lang="en-US" altLang="en-US" sz="5600" b="1" dirty="0">
                <a:latin typeface="Arial" panose="020B0604020202020204" pitchFamily="34" charset="0"/>
              </a:rPr>
              <a:t>anti-cancer</a:t>
            </a:r>
            <a:r>
              <a:rPr lang="en-US" altLang="en-US" sz="5600" dirty="0">
                <a:latin typeface="Arial" panose="020B0604020202020204" pitchFamily="34" charset="0"/>
              </a:rPr>
              <a:t>, and </a:t>
            </a:r>
            <a:r>
              <a:rPr lang="en-US" altLang="en-US" sz="5600" b="1" dirty="0">
                <a:latin typeface="Arial" panose="020B0604020202020204" pitchFamily="34" charset="0"/>
              </a:rPr>
              <a:t>antimicrobial</a:t>
            </a:r>
            <a:r>
              <a:rPr lang="en-US" altLang="en-US" sz="5600" dirty="0">
                <a:latin typeface="Arial" panose="020B0604020202020204" pitchFamily="34" charset="0"/>
              </a:rPr>
              <a:t> properties.</a:t>
            </a:r>
          </a:p>
          <a:p>
            <a:endParaRPr lang="en-US" dirty="0"/>
          </a:p>
        </p:txBody>
      </p:sp>
      <p:sp>
        <p:nvSpPr>
          <p:cNvPr id="6" name="Content Placeholder 3">
            <a:extLst>
              <a:ext uri="{FF2B5EF4-FFF2-40B4-BE49-F238E27FC236}">
                <a16:creationId xmlns:a16="http://schemas.microsoft.com/office/drawing/2014/main" id="{7B97C0BE-645C-7449-15B0-C2763C680C87}"/>
              </a:ext>
            </a:extLst>
          </p:cNvPr>
          <p:cNvSpPr txBox="1">
            <a:spLocks/>
          </p:cNvSpPr>
          <p:nvPr/>
        </p:nvSpPr>
        <p:spPr>
          <a:xfrm>
            <a:off x="5890956" y="2232402"/>
            <a:ext cx="2500489" cy="3659636"/>
          </a:xfrm>
          <a:prstGeom prst="rect">
            <a:avLst/>
          </a:prstGeom>
        </p:spPr>
        <p:txBody>
          <a:bodyPr>
            <a:normAutofit fontScale="850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ct val="0"/>
              </a:spcAft>
              <a:buFontTx/>
              <a:buChar char="•"/>
            </a:pPr>
            <a:r>
              <a:rPr lang="en-US" altLang="en-US" sz="1700" b="1" dirty="0">
                <a:latin typeface="Arial" panose="020B0604020202020204" pitchFamily="34" charset="0"/>
              </a:rPr>
              <a:t>  Carvacrol</a:t>
            </a:r>
          </a:p>
          <a:p>
            <a:pPr marL="0" indent="0" eaLnBrk="0" fontAlgn="base" hangingPunct="0">
              <a:spcBef>
                <a:spcPct val="0"/>
              </a:spcBef>
              <a:spcAft>
                <a:spcPct val="0"/>
              </a:spcAft>
              <a:buFontTx/>
              <a:buChar char="•"/>
            </a:pPr>
            <a:r>
              <a:rPr lang="en-US" altLang="en-US" sz="1700" b="1" dirty="0">
                <a:latin typeface="Arial" panose="020B0604020202020204" pitchFamily="34" charset="0"/>
              </a:rPr>
              <a:t>  Para </a:t>
            </a:r>
            <a:r>
              <a:rPr lang="en-US" altLang="en-US" sz="1700" b="1" dirty="0" err="1">
                <a:latin typeface="Arial" panose="020B0604020202020204" pitchFamily="34" charset="0"/>
              </a:rPr>
              <a:t>Cymen</a:t>
            </a:r>
            <a:endParaRPr lang="en-US" altLang="en-US" sz="1700" b="1" dirty="0">
              <a:latin typeface="Arial" panose="020B0604020202020204" pitchFamily="34" charset="0"/>
            </a:endParaRPr>
          </a:p>
          <a:p>
            <a:pPr marL="0" indent="0" eaLnBrk="0" fontAlgn="base" hangingPunct="0">
              <a:spcBef>
                <a:spcPct val="0"/>
              </a:spcBef>
              <a:spcAft>
                <a:spcPct val="0"/>
              </a:spcAft>
              <a:buFontTx/>
              <a:buChar char="•"/>
            </a:pPr>
            <a:r>
              <a:rPr lang="en-US" altLang="en-US" sz="1700" b="1" dirty="0">
                <a:latin typeface="Arial" panose="020B0604020202020204" pitchFamily="34" charset="0"/>
              </a:rPr>
              <a:t>  Linalool</a:t>
            </a:r>
          </a:p>
          <a:p>
            <a:pPr marL="0" indent="0" eaLnBrk="0" fontAlgn="base" hangingPunct="0">
              <a:spcBef>
                <a:spcPct val="0"/>
              </a:spcBef>
              <a:spcAft>
                <a:spcPct val="0"/>
              </a:spcAft>
              <a:buFontTx/>
              <a:buChar char="•"/>
            </a:pPr>
            <a:r>
              <a:rPr lang="en-US" altLang="en-US" sz="1700" b="1" dirty="0">
                <a:latin typeface="Arial" panose="020B0604020202020204" pitchFamily="34" charset="0"/>
              </a:rPr>
              <a:t>  Trans Caryophyllene</a:t>
            </a:r>
          </a:p>
          <a:p>
            <a:pPr marL="0" indent="0" eaLnBrk="0" fontAlgn="base" hangingPunct="0">
              <a:spcBef>
                <a:spcPct val="0"/>
              </a:spcBef>
              <a:spcAft>
                <a:spcPct val="0"/>
              </a:spcAft>
              <a:buFontTx/>
              <a:buChar char="•"/>
            </a:pPr>
            <a:r>
              <a:rPr lang="en-US" altLang="en-US" sz="1700" b="1" dirty="0">
                <a:latin typeface="Arial" panose="020B0604020202020204" pitchFamily="34" charset="0"/>
              </a:rPr>
              <a:t>  Gamma </a:t>
            </a:r>
            <a:r>
              <a:rPr lang="en-US" altLang="en-US" sz="1700" b="1" dirty="0" err="1">
                <a:latin typeface="Arial" panose="020B0604020202020204" pitchFamily="34" charset="0"/>
              </a:rPr>
              <a:t>Terpinen</a:t>
            </a:r>
            <a:endParaRPr lang="en-US" altLang="en-US" sz="1700" b="1" dirty="0">
              <a:latin typeface="Arial" panose="020B0604020202020204" pitchFamily="34" charset="0"/>
            </a:endParaRPr>
          </a:p>
          <a:p>
            <a:pPr marL="0" indent="0" eaLnBrk="0" fontAlgn="base" hangingPunct="0">
              <a:spcBef>
                <a:spcPct val="0"/>
              </a:spcBef>
              <a:spcAft>
                <a:spcPct val="0"/>
              </a:spcAft>
              <a:buFontTx/>
              <a:buChar char="•"/>
            </a:pPr>
            <a:r>
              <a:rPr lang="en-US" altLang="en-US" sz="1700" b="1" dirty="0">
                <a:latin typeface="Arial" panose="020B0604020202020204" pitchFamily="34" charset="0"/>
              </a:rPr>
              <a:t>  Thymol</a:t>
            </a:r>
          </a:p>
          <a:p>
            <a:pPr marL="0" indent="0" eaLnBrk="0" fontAlgn="base" hangingPunct="0">
              <a:spcBef>
                <a:spcPct val="0"/>
              </a:spcBef>
              <a:spcAft>
                <a:spcPct val="0"/>
              </a:spcAft>
              <a:buFontTx/>
              <a:buChar char="•"/>
            </a:pPr>
            <a:r>
              <a:rPr lang="en-US" altLang="en-US" sz="1700" b="1" dirty="0">
                <a:latin typeface="Arial" panose="020B0604020202020204" pitchFamily="34" charset="0"/>
              </a:rPr>
              <a:t>  Borneol</a:t>
            </a:r>
          </a:p>
          <a:p>
            <a:pPr marL="0" indent="0" eaLnBrk="0" fontAlgn="base" hangingPunct="0">
              <a:spcBef>
                <a:spcPct val="0"/>
              </a:spcBef>
              <a:spcAft>
                <a:spcPct val="0"/>
              </a:spcAft>
              <a:buFontTx/>
              <a:buChar char="•"/>
            </a:pPr>
            <a:r>
              <a:rPr lang="en-US" altLang="en-US" sz="1700" b="1" dirty="0">
                <a:latin typeface="Arial" panose="020B0604020202020204" pitchFamily="34" charset="0"/>
              </a:rPr>
              <a:t>  Alpha </a:t>
            </a:r>
            <a:r>
              <a:rPr lang="en-US" altLang="en-US" sz="1700" b="1" dirty="0" err="1">
                <a:latin typeface="Arial" panose="020B0604020202020204" pitchFamily="34" charset="0"/>
              </a:rPr>
              <a:t>Terpinen</a:t>
            </a:r>
            <a:endParaRPr lang="en-US" altLang="en-US" sz="1700" b="1" dirty="0">
              <a:latin typeface="Arial" panose="020B0604020202020204" pitchFamily="34" charset="0"/>
            </a:endParaRPr>
          </a:p>
          <a:p>
            <a:pPr marL="0" indent="0" eaLnBrk="0" fontAlgn="base" hangingPunct="0">
              <a:spcBef>
                <a:spcPct val="0"/>
              </a:spcBef>
              <a:spcAft>
                <a:spcPct val="0"/>
              </a:spcAft>
              <a:buFontTx/>
              <a:buChar char="•"/>
            </a:pPr>
            <a:r>
              <a:rPr lang="en-US" altLang="en-US" sz="1700" b="1" dirty="0">
                <a:latin typeface="Arial" panose="020B0604020202020204" pitchFamily="34" charset="0"/>
              </a:rPr>
              <a:t>  Alpha Pinene</a:t>
            </a:r>
          </a:p>
          <a:p>
            <a:pPr marL="0" indent="0" eaLnBrk="0" fontAlgn="base" hangingPunct="0">
              <a:spcBef>
                <a:spcPct val="0"/>
              </a:spcBef>
              <a:spcAft>
                <a:spcPct val="0"/>
              </a:spcAft>
              <a:buFontTx/>
              <a:buChar char="•"/>
            </a:pPr>
            <a:r>
              <a:rPr lang="en-US" altLang="en-US" sz="1700" b="1" dirty="0">
                <a:latin typeface="Arial" panose="020B0604020202020204" pitchFamily="34" charset="0"/>
              </a:rPr>
              <a:t>  Beta Myrcene</a:t>
            </a:r>
          </a:p>
          <a:p>
            <a:pPr marL="0" indent="0" eaLnBrk="0" fontAlgn="base" hangingPunct="0">
              <a:spcBef>
                <a:spcPct val="0"/>
              </a:spcBef>
              <a:spcAft>
                <a:spcPct val="0"/>
              </a:spcAft>
              <a:buFontTx/>
              <a:buChar char="•"/>
            </a:pPr>
            <a:r>
              <a:rPr lang="en-US" altLang="en-US" sz="1700" b="1" dirty="0">
                <a:latin typeface="Arial" panose="020B0604020202020204" pitchFamily="34" charset="0"/>
              </a:rPr>
              <a:t>  1,8 Cineol</a:t>
            </a:r>
          </a:p>
          <a:p>
            <a:pPr marL="0" indent="0" eaLnBrk="0" fontAlgn="base" hangingPunct="0">
              <a:spcBef>
                <a:spcPct val="0"/>
              </a:spcBef>
              <a:spcAft>
                <a:spcPct val="0"/>
              </a:spcAft>
              <a:buFontTx/>
              <a:buChar char="•"/>
            </a:pPr>
            <a:r>
              <a:rPr lang="en-US" altLang="en-US" sz="1700" b="1" dirty="0">
                <a:latin typeface="Arial" panose="020B0604020202020204" pitchFamily="34" charset="0"/>
              </a:rPr>
              <a:t>  Caryophyllene oxide</a:t>
            </a:r>
          </a:p>
          <a:p>
            <a:pPr marL="0" indent="0" eaLnBrk="0" fontAlgn="base" hangingPunct="0">
              <a:spcBef>
                <a:spcPct val="0"/>
              </a:spcBef>
              <a:spcAft>
                <a:spcPct val="0"/>
              </a:spcAft>
              <a:buFontTx/>
              <a:buChar char="•"/>
            </a:pPr>
            <a:r>
              <a:rPr lang="en-US" altLang="en-US" sz="1700" b="1" dirty="0">
                <a:latin typeface="Arial" panose="020B0604020202020204" pitchFamily="34" charset="0"/>
              </a:rPr>
              <a:t>  </a:t>
            </a:r>
            <a:r>
              <a:rPr lang="en-US" altLang="en-US" sz="1700" b="1" dirty="0" err="1">
                <a:latin typeface="Arial" panose="020B0604020202020204" pitchFamily="34" charset="0"/>
              </a:rPr>
              <a:t>Aromadendren</a:t>
            </a:r>
            <a:endParaRPr lang="en-US" altLang="en-US" sz="1700" b="1" dirty="0">
              <a:latin typeface="Arial" panose="020B0604020202020204" pitchFamily="34" charset="0"/>
            </a:endParaRPr>
          </a:p>
          <a:p>
            <a:pPr marL="0" indent="0" eaLnBrk="0" fontAlgn="base" hangingPunct="0">
              <a:spcBef>
                <a:spcPct val="0"/>
              </a:spcBef>
              <a:spcAft>
                <a:spcPct val="0"/>
              </a:spcAft>
              <a:buFontTx/>
              <a:buChar char="•"/>
            </a:pPr>
            <a:r>
              <a:rPr lang="en-US" altLang="en-US" sz="1700" b="1" dirty="0">
                <a:latin typeface="Arial" panose="020B0604020202020204" pitchFamily="34" charset="0"/>
              </a:rPr>
              <a:t>  Beta </a:t>
            </a:r>
            <a:r>
              <a:rPr lang="en-US" altLang="en-US" sz="1700" b="1" dirty="0" err="1">
                <a:latin typeface="Arial" panose="020B0604020202020204" pitchFamily="34" charset="0"/>
              </a:rPr>
              <a:t>fenchylalcohol</a:t>
            </a:r>
            <a:endParaRPr lang="en-US" altLang="en-US" sz="1700" b="1" dirty="0">
              <a:latin typeface="Arial" panose="020B0604020202020204" pitchFamily="34" charset="0"/>
            </a:endParaRPr>
          </a:p>
          <a:p>
            <a:pPr marL="0" indent="0" eaLnBrk="0" fontAlgn="base" hangingPunct="0">
              <a:spcBef>
                <a:spcPct val="0"/>
              </a:spcBef>
              <a:spcAft>
                <a:spcPct val="0"/>
              </a:spcAft>
              <a:buFontTx/>
              <a:buChar char="•"/>
            </a:pPr>
            <a:r>
              <a:rPr lang="en-US" altLang="en-US" sz="1700" b="1" dirty="0">
                <a:latin typeface="Arial" panose="020B0604020202020204" pitchFamily="34" charset="0"/>
              </a:rPr>
              <a:t>  Camphene</a:t>
            </a:r>
          </a:p>
        </p:txBody>
      </p:sp>
      <p:sp>
        <p:nvSpPr>
          <p:cNvPr id="8" name="Content Placeholder 3">
            <a:extLst>
              <a:ext uri="{FF2B5EF4-FFF2-40B4-BE49-F238E27FC236}">
                <a16:creationId xmlns:a16="http://schemas.microsoft.com/office/drawing/2014/main" id="{B4BD6D3E-B37E-4E86-973E-E4B37F7B1872}"/>
              </a:ext>
            </a:extLst>
          </p:cNvPr>
          <p:cNvSpPr txBox="1">
            <a:spLocks/>
          </p:cNvSpPr>
          <p:nvPr/>
        </p:nvSpPr>
        <p:spPr>
          <a:xfrm>
            <a:off x="8193326" y="2232402"/>
            <a:ext cx="2500490" cy="38140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10000"/>
              </a:lnSpc>
              <a:spcBef>
                <a:spcPct val="0"/>
              </a:spcBef>
              <a:spcAft>
                <a:spcPct val="0"/>
              </a:spcAft>
              <a:buFontTx/>
              <a:buChar char="•"/>
            </a:pPr>
            <a:r>
              <a:rPr lang="en-US" altLang="en-US" dirty="0">
                <a:latin typeface="Arial" panose="020B0604020202020204" pitchFamily="34" charset="0"/>
              </a:rPr>
              <a:t>  </a:t>
            </a:r>
            <a:r>
              <a:rPr lang="en-US" altLang="en-US" b="1" dirty="0">
                <a:latin typeface="Arial" panose="020B0604020202020204" pitchFamily="34" charset="0"/>
              </a:rPr>
              <a:t>1-Octon 3-Ol</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Beta Bisabolene</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Limonene</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a:t>
            </a:r>
            <a:r>
              <a:rPr lang="en-US" altLang="en-US" b="1" dirty="0" err="1">
                <a:latin typeface="Arial" panose="020B0604020202020204" pitchFamily="34" charset="0"/>
              </a:rPr>
              <a:t>Spathulenol</a:t>
            </a:r>
            <a:endParaRPr lang="en-US" altLang="en-US" b="1" dirty="0">
              <a:latin typeface="Arial" panose="020B0604020202020204" pitchFamily="34" charset="0"/>
            </a:endParaRP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Alpha terpinolene</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Alpha Phellandrene</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Beta Pinen</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Alpha humulene</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Carvon</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Gamma Cadinen</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Delta 3 Caren</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Delta Cadinen</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Trans linalool oxide</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Para Cymen-8-ol</a:t>
            </a:r>
          </a:p>
          <a:p>
            <a:pPr marL="0" indent="0" eaLnBrk="0" fontAlgn="base" hangingPunct="0">
              <a:lnSpc>
                <a:spcPct val="110000"/>
              </a:lnSpc>
              <a:spcBef>
                <a:spcPct val="0"/>
              </a:spcBef>
              <a:spcAft>
                <a:spcPct val="0"/>
              </a:spcAft>
              <a:buFontTx/>
              <a:buChar char="•"/>
            </a:pPr>
            <a:r>
              <a:rPr lang="en-US" altLang="en-US" b="1" dirty="0">
                <a:latin typeface="Arial" panose="020B0604020202020204" pitchFamily="34" charset="0"/>
              </a:rPr>
              <a:t>  3-Octanol</a:t>
            </a:r>
          </a:p>
          <a:p>
            <a:endParaRPr lang="en-US" dirty="0"/>
          </a:p>
        </p:txBody>
      </p:sp>
      <p:sp>
        <p:nvSpPr>
          <p:cNvPr id="7" name="Title 1">
            <a:extLst>
              <a:ext uri="{FF2B5EF4-FFF2-40B4-BE49-F238E27FC236}">
                <a16:creationId xmlns:a16="http://schemas.microsoft.com/office/drawing/2014/main" id="{FC133117-E260-7E7D-928E-81400104107E}"/>
              </a:ext>
            </a:extLst>
          </p:cNvPr>
          <p:cNvSpPr txBox="1">
            <a:spLocks/>
          </p:cNvSpPr>
          <p:nvPr/>
        </p:nvSpPr>
        <p:spPr>
          <a:xfrm>
            <a:off x="5855678" y="1772028"/>
            <a:ext cx="5160818" cy="460374"/>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2800" dirty="0">
                <a:solidFill>
                  <a:schemeClr val="accent1"/>
                </a:solidFill>
              </a:rPr>
              <a:t>P-73 wild oregano has 30</a:t>
            </a:r>
          </a:p>
        </p:txBody>
      </p:sp>
      <p:sp>
        <p:nvSpPr>
          <p:cNvPr id="9" name="Title 1">
            <a:extLst>
              <a:ext uri="{FF2B5EF4-FFF2-40B4-BE49-F238E27FC236}">
                <a16:creationId xmlns:a16="http://schemas.microsoft.com/office/drawing/2014/main" id="{9E2CCAA9-29F1-1F7A-505A-5C10E8A6EE0E}"/>
              </a:ext>
            </a:extLst>
          </p:cNvPr>
          <p:cNvSpPr txBox="1">
            <a:spLocks/>
          </p:cNvSpPr>
          <p:nvPr/>
        </p:nvSpPr>
        <p:spPr>
          <a:xfrm>
            <a:off x="610320" y="1794888"/>
            <a:ext cx="5160818" cy="460374"/>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2800" dirty="0">
                <a:solidFill>
                  <a:schemeClr val="accent1"/>
                </a:solidFill>
              </a:rPr>
              <a:t>Most oreganos have 6</a:t>
            </a:r>
          </a:p>
        </p:txBody>
      </p:sp>
    </p:spTree>
    <p:extLst>
      <p:ext uri="{BB962C8B-B14F-4D97-AF65-F5344CB8AC3E}">
        <p14:creationId xmlns:p14="http://schemas.microsoft.com/office/powerpoint/2010/main" val="579659655"/>
      </p:ext>
    </p:extLst>
  </p:cSld>
  <p:clrMapOvr>
    <a:masterClrMapping/>
  </p:clrMapOvr>
  <mc:AlternateContent xmlns:mc="http://schemas.openxmlformats.org/markup-compatibility/2006" xmlns:p14="http://schemas.microsoft.com/office/powerpoint/2010/main">
    <mc:Choice Requires="p14">
      <p:transition spd="slow" p14:dur="2000" advTm="50086"/>
    </mc:Choice>
    <mc:Fallback xmlns="">
      <p:transition spd="slow" advTm="5008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F898-AF46-AC39-B665-0D211765AD2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9A303F8-3F5E-79F4-D06F-93AA9C5AF088}"/>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CF1C30-2C4F-DAA6-0A74-E5EB8C57AD08}"/>
              </a:ext>
            </a:extLst>
          </p:cNvPr>
          <p:cNvSpPr/>
          <p:nvPr/>
        </p:nvSpPr>
        <p:spPr>
          <a:xfrm>
            <a:off x="1284516" y="847517"/>
            <a:ext cx="31024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en-US" sz="2800" b="1" dirty="0">
                <a:cs typeface="Times New Roman" panose="02020603050405020304" pitchFamily="18" charset="0"/>
              </a:rPr>
              <a:t>        </a:t>
            </a:r>
            <a:r>
              <a:rPr lang="en-US" altLang="en-US" sz="2800" b="1" dirty="0">
                <a:solidFill>
                  <a:schemeClr val="bg1"/>
                </a:solidFill>
                <a:cs typeface="Times New Roman" panose="02020603050405020304" pitchFamily="18" charset="0"/>
              </a:rPr>
              <a:t>only daily use, </a:t>
            </a:r>
          </a:p>
        </p:txBody>
      </p:sp>
      <p:sp>
        <p:nvSpPr>
          <p:cNvPr id="2" name="Title 1">
            <a:extLst>
              <a:ext uri="{FF2B5EF4-FFF2-40B4-BE49-F238E27FC236}">
                <a16:creationId xmlns:a16="http://schemas.microsoft.com/office/drawing/2014/main" id="{8E6673D5-CE4F-AFCA-6F82-FADA9C604F07}"/>
              </a:ext>
            </a:extLst>
          </p:cNvPr>
          <p:cNvSpPr txBox="1">
            <a:spLocks/>
          </p:cNvSpPr>
          <p:nvPr/>
        </p:nvSpPr>
        <p:spPr>
          <a:xfrm>
            <a:off x="1584960" y="220983"/>
            <a:ext cx="10187940" cy="131882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Oregano P-73 Difference:</a:t>
            </a:r>
          </a:p>
        </p:txBody>
      </p:sp>
      <p:sp>
        <p:nvSpPr>
          <p:cNvPr id="4" name="Rectangle 3">
            <a:extLst>
              <a:ext uri="{FF2B5EF4-FFF2-40B4-BE49-F238E27FC236}">
                <a16:creationId xmlns:a16="http://schemas.microsoft.com/office/drawing/2014/main" id="{ADDD6385-5A61-5F11-495E-00470962B676}"/>
              </a:ext>
            </a:extLst>
          </p:cNvPr>
          <p:cNvSpPr/>
          <p:nvPr/>
        </p:nvSpPr>
        <p:spPr>
          <a:xfrm>
            <a:off x="1306283" y="847513"/>
            <a:ext cx="9775374"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en-US" sz="2800" b="1" dirty="0">
                <a:solidFill>
                  <a:schemeClr val="bg1"/>
                </a:solidFill>
                <a:cs typeface="Times New Roman" panose="02020603050405020304" pitchFamily="18" charset="0"/>
              </a:rPr>
              <a:t>The                            wild, handpicked, Mediterranean oregano!</a:t>
            </a:r>
          </a:p>
        </p:txBody>
      </p:sp>
      <p:sp>
        <p:nvSpPr>
          <p:cNvPr id="5" name="Rectangle 1">
            <a:extLst>
              <a:ext uri="{FF2B5EF4-FFF2-40B4-BE49-F238E27FC236}">
                <a16:creationId xmlns:a16="http://schemas.microsoft.com/office/drawing/2014/main" id="{944FB72D-804C-729C-50A9-04589CA1EDBA}"/>
              </a:ext>
            </a:extLst>
          </p:cNvPr>
          <p:cNvSpPr>
            <a:spLocks noChangeArrowheads="1"/>
          </p:cNvSpPr>
          <p:nvPr/>
        </p:nvSpPr>
        <p:spPr bwMode="auto">
          <a:xfrm>
            <a:off x="524221" y="2266148"/>
            <a:ext cx="4694027"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Potency:</a:t>
            </a:r>
            <a:r>
              <a:rPr kumimoji="0" lang="en-US" altLang="en-US" sz="1800" b="0" i="0" u="none" strike="noStrike" cap="none" normalizeH="0" baseline="0" dirty="0">
                <a:ln>
                  <a:noFill/>
                </a:ln>
                <a:solidFill>
                  <a:schemeClr val="tx1"/>
                </a:solidFill>
                <a:effectLst/>
                <a:latin typeface="Arial" panose="020B0604020202020204" pitchFamily="34" charset="0"/>
              </a:rPr>
              <a:t> At higher levels, thymol can irritate mucous membranes and the digestive tract.</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Toxicity risk:</a:t>
            </a:r>
            <a:r>
              <a:rPr kumimoji="0" lang="en-US" altLang="en-US" sz="1800" b="0" i="0" u="none" strike="noStrike" cap="none" normalizeH="0" baseline="0" dirty="0">
                <a:ln>
                  <a:noFill/>
                </a:ln>
                <a:solidFill>
                  <a:schemeClr val="tx1"/>
                </a:solidFill>
                <a:effectLst/>
                <a:latin typeface="Arial" panose="020B0604020202020204" pitchFamily="34" charset="0"/>
              </a:rPr>
              <a:t> Chronic high intake can stress the liver or kidneys.</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Disruption of microbiome:</a:t>
            </a:r>
            <a:r>
              <a:rPr kumimoji="0" lang="en-US" altLang="en-US" sz="1800" b="0" i="0" u="none" strike="noStrike" cap="none" normalizeH="0" baseline="0" dirty="0">
                <a:ln>
                  <a:noFill/>
                </a:ln>
                <a:solidFill>
                  <a:schemeClr val="tx1"/>
                </a:solidFill>
                <a:effectLst/>
                <a:latin typeface="Arial" panose="020B0604020202020204" pitchFamily="34" charset="0"/>
              </a:rPr>
              <a:t> Strong antiseptic compounds can disrupt beneficial gut flora if taken in excess.</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Regulatory caution:</a:t>
            </a:r>
            <a:r>
              <a:rPr kumimoji="0" lang="en-US" altLang="en-US" sz="1800" b="0" i="0" u="none" strike="noStrike" cap="none" normalizeH="0" baseline="0" dirty="0">
                <a:ln>
                  <a:noFill/>
                </a:ln>
                <a:solidFill>
                  <a:schemeClr val="tx1"/>
                </a:solidFill>
                <a:effectLst/>
                <a:latin typeface="Arial" panose="020B0604020202020204" pitchFamily="34" charset="0"/>
              </a:rPr>
              <a:t> Many health agencies set limits on thymol intake because of these risks.</a:t>
            </a:r>
          </a:p>
        </p:txBody>
      </p:sp>
      <p:sp>
        <p:nvSpPr>
          <p:cNvPr id="8" name="Rectangle 2">
            <a:extLst>
              <a:ext uri="{FF2B5EF4-FFF2-40B4-BE49-F238E27FC236}">
                <a16:creationId xmlns:a16="http://schemas.microsoft.com/office/drawing/2014/main" id="{92426AEA-5AA4-7420-0C4E-531B31004B9D}"/>
              </a:ext>
            </a:extLst>
          </p:cNvPr>
          <p:cNvSpPr>
            <a:spLocks noChangeArrowheads="1"/>
          </p:cNvSpPr>
          <p:nvPr/>
        </p:nvSpPr>
        <p:spPr bwMode="auto">
          <a:xfrm>
            <a:off x="5771139" y="2401826"/>
            <a:ext cx="5974548"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Wild-source oregano oil:</a:t>
            </a:r>
            <a:r>
              <a:rPr kumimoji="0" lang="en-US" altLang="en-US" sz="1800" b="0" i="0" u="none" strike="noStrike" cap="none" normalizeH="0" baseline="0" dirty="0">
                <a:ln>
                  <a:noFill/>
                </a:ln>
                <a:solidFill>
                  <a:schemeClr val="tx1"/>
                </a:solidFill>
                <a:effectLst/>
                <a:latin typeface="Arial" panose="020B0604020202020204" pitchFamily="34" charset="0"/>
              </a:rPr>
              <a:t> P-73 has a natural spectrum of compounds, not isolated thymol.</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Balanced profile:</a:t>
            </a:r>
            <a:r>
              <a:rPr kumimoji="0" lang="en-US" altLang="en-US" sz="1800" b="0" i="0" u="none" strike="noStrike" cap="none" normalizeH="0" baseline="0" dirty="0">
                <a:ln>
                  <a:noFill/>
                </a:ln>
                <a:solidFill>
                  <a:schemeClr val="tx1"/>
                </a:solidFill>
                <a:effectLst/>
                <a:latin typeface="Arial" panose="020B0604020202020204" pitchFamily="34" charset="0"/>
              </a:rPr>
              <a:t> In P-73, thymol content is deliberately kept </a:t>
            </a:r>
            <a:r>
              <a:rPr kumimoji="0" lang="en-US" altLang="en-US" sz="1800" i="0" u="none" strike="noStrike" cap="none" normalizeH="0" baseline="0" dirty="0">
                <a:ln>
                  <a:noFill/>
                </a:ln>
                <a:solidFill>
                  <a:schemeClr val="tx1"/>
                </a:solidFill>
                <a:effectLst/>
                <a:latin typeface="Arial" panose="020B0604020202020204" pitchFamily="34" charset="0"/>
              </a:rPr>
              <a:t>very low</a:t>
            </a:r>
            <a:r>
              <a:rPr kumimoji="0" lang="en-US" altLang="en-US" sz="1800" b="0" i="0" u="none" strike="noStrike" cap="none" normalizeH="0" baseline="0" dirty="0">
                <a:ln>
                  <a:noFill/>
                </a:ln>
                <a:solidFill>
                  <a:schemeClr val="tx1"/>
                </a:solidFill>
                <a:effectLst/>
                <a:latin typeface="Arial" panose="020B0604020202020204" pitchFamily="34" charset="0"/>
              </a:rPr>
              <a:t> (typically &lt;2%) while carvacrol is much higher.</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Safe daily use:</a:t>
            </a:r>
            <a:r>
              <a:rPr kumimoji="0" lang="en-US" altLang="en-US" sz="1800" b="0" i="0" u="none" strike="noStrike" cap="none" normalizeH="0" baseline="0" dirty="0">
                <a:ln>
                  <a:noFill/>
                </a:ln>
                <a:solidFill>
                  <a:schemeClr val="tx1"/>
                </a:solidFill>
                <a:effectLst/>
                <a:latin typeface="Arial" panose="020B0604020202020204" pitchFamily="34" charset="0"/>
              </a:rPr>
              <a:t> Because thymol is naturally present only in trace amounts, it avoids the irritation and toxicity concerns seen with concentrated thymol.</a:t>
            </a:r>
          </a:p>
          <a:p>
            <a:pPr marL="285750" marR="0" lvl="0" indent="-28575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pPr>
            <a:r>
              <a:rPr kumimoji="0" lang="en-US" altLang="en-US" sz="1800" b="1" i="0" u="none" strike="noStrike" cap="none" normalizeH="0" baseline="0" dirty="0">
                <a:ln>
                  <a:noFill/>
                </a:ln>
                <a:solidFill>
                  <a:schemeClr val="tx1"/>
                </a:solidFill>
                <a:effectLst/>
                <a:latin typeface="Arial" panose="020B0604020202020204" pitchFamily="34" charset="0"/>
              </a:rPr>
              <a:t>Synergy of compounds:</a:t>
            </a:r>
            <a:r>
              <a:rPr kumimoji="0" lang="en-US" altLang="en-US" sz="1800" b="0" i="0" u="none" strike="noStrike" cap="none" normalizeH="0" baseline="0" dirty="0">
                <a:ln>
                  <a:noFill/>
                </a:ln>
                <a:solidFill>
                  <a:schemeClr val="tx1"/>
                </a:solidFill>
                <a:effectLst/>
                <a:latin typeface="Arial" panose="020B0604020202020204" pitchFamily="34" charset="0"/>
              </a:rPr>
              <a:t> The full plant extract (including carvacrol, flavonoids, and other phenolics) has balancing effects, making it gentle but effective                         for long-term support.</a:t>
            </a:r>
          </a:p>
        </p:txBody>
      </p:sp>
      <p:sp>
        <p:nvSpPr>
          <p:cNvPr id="9" name="Title 1">
            <a:extLst>
              <a:ext uri="{FF2B5EF4-FFF2-40B4-BE49-F238E27FC236}">
                <a16:creationId xmlns:a16="http://schemas.microsoft.com/office/drawing/2014/main" id="{8D1A733D-F986-F0C2-39BC-4540345258B0}"/>
              </a:ext>
            </a:extLst>
          </p:cNvPr>
          <p:cNvSpPr txBox="1">
            <a:spLocks/>
          </p:cNvSpPr>
          <p:nvPr/>
        </p:nvSpPr>
        <p:spPr>
          <a:xfrm>
            <a:off x="3830783" y="1572069"/>
            <a:ext cx="3636817" cy="146340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6000" dirty="0">
                <a:solidFill>
                  <a:schemeClr val="accent1"/>
                </a:solidFill>
              </a:rPr>
              <a:t>Thymol</a:t>
            </a:r>
          </a:p>
        </p:txBody>
      </p:sp>
      <p:sp>
        <p:nvSpPr>
          <p:cNvPr id="10" name="Title 1">
            <a:extLst>
              <a:ext uri="{FF2B5EF4-FFF2-40B4-BE49-F238E27FC236}">
                <a16:creationId xmlns:a16="http://schemas.microsoft.com/office/drawing/2014/main" id="{3D2DE314-69C4-7D1C-6AB2-6CBC83864B87}"/>
              </a:ext>
            </a:extLst>
          </p:cNvPr>
          <p:cNvSpPr txBox="1">
            <a:spLocks/>
          </p:cNvSpPr>
          <p:nvPr/>
        </p:nvSpPr>
        <p:spPr>
          <a:xfrm>
            <a:off x="419100" y="141949"/>
            <a:ext cx="1424623" cy="56361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baseline="30000" dirty="0">
                <a:solidFill>
                  <a:schemeClr val="bg1"/>
                </a:solidFill>
              </a:rPr>
              <a:t>“THE”</a:t>
            </a:r>
            <a:endParaRPr lang="en-US" dirty="0">
              <a:solidFill>
                <a:schemeClr val="bg1"/>
              </a:solidFill>
            </a:endParaRPr>
          </a:p>
        </p:txBody>
      </p:sp>
    </p:spTree>
    <p:custDataLst>
      <p:tags r:id="rId1"/>
    </p:custDataLst>
    <p:extLst>
      <p:ext uri="{BB962C8B-B14F-4D97-AF65-F5344CB8AC3E}">
        <p14:creationId xmlns:p14="http://schemas.microsoft.com/office/powerpoint/2010/main" val="3776316329"/>
      </p:ext>
    </p:extLst>
  </p:cSld>
  <p:clrMapOvr>
    <a:masterClrMapping/>
  </p:clrMapOvr>
  <mc:AlternateContent xmlns:mc="http://schemas.openxmlformats.org/markup-compatibility/2006">
    <mc:Choice xmlns:p14="http://schemas.microsoft.com/office/powerpoint/2010/main" Requires="p14">
      <p:transition spd="slow" p14:dur="2000" advTm="85266"/>
    </mc:Choice>
    <mc:Fallback>
      <p:transition spd="slow" advTm="8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anim calcmode="lin" valueType="num">
                                      <p:cBhvr>
                                        <p:cTn id="8" dur="2000" fill="hold"/>
                                        <p:tgtEl>
                                          <p:spTgt spid="1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ppt_x</p:attrName>
                                        </p:attrNameLst>
                                      </p:cBhvr>
                                      <p:tavLst>
                                        <p:tav tm="0">
                                          <p:val>
                                            <p:strVal val="#ppt_x"/>
                                          </p:val>
                                        </p:tav>
                                        <p:tav tm="100000">
                                          <p:val>
                                            <p:strVal val="#ppt_x"/>
                                          </p:val>
                                        </p:tav>
                                      </p:tavLst>
                                    </p:anim>
                                    <p:anim calcmode="lin" valueType="num">
                                      <p:cBhvr>
                                        <p:cTn id="21" dur="2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ppt_x</p:attrName>
                                        </p:attrNameLst>
                                      </p:cBhvr>
                                      <p:tavLst>
                                        <p:tav tm="0">
                                          <p:val>
                                            <p:strVal val="#ppt_x"/>
                                          </p:val>
                                        </p:tav>
                                        <p:tav tm="100000">
                                          <p:val>
                                            <p:strVal val="#ppt_x"/>
                                          </p:val>
                                        </p:tav>
                                      </p:tavLst>
                                    </p:anim>
                                    <p:anim calcmode="lin" valueType="num">
                                      <p:cBhvr>
                                        <p:cTn id="26"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015F3-DA52-0E25-4EC0-322E2711EC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2A105A7-675D-AB21-83F1-77F5A76FB7EE}"/>
              </a:ext>
            </a:extLst>
          </p:cNvPr>
          <p:cNvSpPr/>
          <p:nvPr/>
        </p:nvSpPr>
        <p:spPr>
          <a:xfrm>
            <a:off x="0" y="0"/>
            <a:ext cx="12192000" cy="1463403"/>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E48F37-C5E3-B3D0-3981-B96E3CDB6A1F}"/>
              </a:ext>
            </a:extLst>
          </p:cNvPr>
          <p:cNvSpPr/>
          <p:nvPr/>
        </p:nvSpPr>
        <p:spPr>
          <a:xfrm>
            <a:off x="1284516" y="847517"/>
            <a:ext cx="31024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en-US" sz="2800" b="1" dirty="0">
                <a:cs typeface="Times New Roman" panose="02020603050405020304" pitchFamily="18" charset="0"/>
              </a:rPr>
              <a:t>      </a:t>
            </a:r>
            <a:r>
              <a:rPr lang="en-US" altLang="en-US" sz="2800" b="1" dirty="0">
                <a:solidFill>
                  <a:schemeClr val="bg1"/>
                </a:solidFill>
                <a:cs typeface="Times New Roman" panose="02020603050405020304" pitchFamily="18" charset="0"/>
              </a:rPr>
              <a:t>  only daily use, </a:t>
            </a:r>
          </a:p>
        </p:txBody>
      </p:sp>
      <p:sp>
        <p:nvSpPr>
          <p:cNvPr id="2" name="Title 1">
            <a:extLst>
              <a:ext uri="{FF2B5EF4-FFF2-40B4-BE49-F238E27FC236}">
                <a16:creationId xmlns:a16="http://schemas.microsoft.com/office/drawing/2014/main" id="{B9039CE0-70B6-A7C2-BC66-3913797C1F61}"/>
              </a:ext>
            </a:extLst>
          </p:cNvPr>
          <p:cNvSpPr txBox="1">
            <a:spLocks/>
          </p:cNvSpPr>
          <p:nvPr/>
        </p:nvSpPr>
        <p:spPr>
          <a:xfrm>
            <a:off x="419100" y="188106"/>
            <a:ext cx="5676900" cy="1318822"/>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P-73 Difference:</a:t>
            </a:r>
          </a:p>
        </p:txBody>
      </p:sp>
      <p:sp>
        <p:nvSpPr>
          <p:cNvPr id="4" name="Rectangle 3">
            <a:extLst>
              <a:ext uri="{FF2B5EF4-FFF2-40B4-BE49-F238E27FC236}">
                <a16:creationId xmlns:a16="http://schemas.microsoft.com/office/drawing/2014/main" id="{C44034F0-F4CF-F14E-D4F0-2391E8EDA0C3}"/>
              </a:ext>
            </a:extLst>
          </p:cNvPr>
          <p:cNvSpPr/>
          <p:nvPr/>
        </p:nvSpPr>
        <p:spPr>
          <a:xfrm>
            <a:off x="1306283" y="847513"/>
            <a:ext cx="9775374"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en-US" sz="2800" b="1" dirty="0">
                <a:solidFill>
                  <a:schemeClr val="bg1"/>
                </a:solidFill>
                <a:cs typeface="Times New Roman" panose="02020603050405020304" pitchFamily="18" charset="0"/>
              </a:rPr>
              <a:t>The                            wild, handpicked, Mediterranean oregano!</a:t>
            </a:r>
          </a:p>
        </p:txBody>
      </p:sp>
      <p:sp>
        <p:nvSpPr>
          <p:cNvPr id="6" name="Title 1">
            <a:extLst>
              <a:ext uri="{FF2B5EF4-FFF2-40B4-BE49-F238E27FC236}">
                <a16:creationId xmlns:a16="http://schemas.microsoft.com/office/drawing/2014/main" id="{8FDC032A-A01A-B769-1B6F-BE488C4B1074}"/>
              </a:ext>
            </a:extLst>
          </p:cNvPr>
          <p:cNvSpPr txBox="1">
            <a:spLocks/>
          </p:cNvSpPr>
          <p:nvPr/>
        </p:nvSpPr>
        <p:spPr>
          <a:xfrm>
            <a:off x="870857" y="2354441"/>
            <a:ext cx="10450286" cy="340957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altLang="en-US" sz="2800" b="0" dirty="0">
                <a:cs typeface="Times New Roman" panose="02020603050405020304" pitchFamily="18" charset="0"/>
              </a:rPr>
              <a:t>The wisdom derived from years of tradition and countless scientific investigations is the foundation for the first and only original wild oil of oregano extract. That is why oregano as P-73 is the unmatched leader in quality and power.  </a:t>
            </a:r>
          </a:p>
          <a:p>
            <a:endParaRPr lang="en-US" sz="2800" dirty="0">
              <a:solidFill>
                <a:schemeClr val="accent1"/>
              </a:solidFill>
            </a:endParaRPr>
          </a:p>
        </p:txBody>
      </p:sp>
    </p:spTree>
    <p:extLst>
      <p:ext uri="{BB962C8B-B14F-4D97-AF65-F5344CB8AC3E}">
        <p14:creationId xmlns:p14="http://schemas.microsoft.com/office/powerpoint/2010/main" val="1711481465"/>
      </p:ext>
    </p:extLst>
  </p:cSld>
  <p:clrMapOvr>
    <a:masterClrMapping/>
  </p:clrMapOvr>
  <mc:AlternateContent xmlns:mc="http://schemas.openxmlformats.org/markup-compatibility/2006" xmlns:p14="http://schemas.microsoft.com/office/powerpoint/2010/main">
    <mc:Choice Requires="p14">
      <p:transition spd="slow" p14:dur="2000" advTm="16282"/>
    </mc:Choice>
    <mc:Fallback xmlns="">
      <p:transition spd="slow" advTm="1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anim calcmode="lin" valueType="num">
                                      <p:cBhvr>
                                        <p:cTn id="8" dur="2000" fill="hold"/>
                                        <p:tgtEl>
                                          <p:spTgt spid="1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9842A-119F-C54C-EA09-831F854A1B2E}"/>
            </a:ext>
          </a:extLst>
        </p:cNvPr>
        <p:cNvGrpSpPr/>
        <p:nvPr/>
      </p:nvGrpSpPr>
      <p:grpSpPr>
        <a:xfrm>
          <a:off x="0" y="0"/>
          <a:ext cx="0" cy="0"/>
          <a:chOff x="0" y="0"/>
          <a:chExt cx="0" cy="0"/>
        </a:xfrm>
      </p:grpSpPr>
      <p:pic>
        <p:nvPicPr>
          <p:cNvPr id="4" name="Picture 1" descr="T:\MARKETING\GRAPHICS\Pictures\WBC Grafic.jpg">
            <a:extLst>
              <a:ext uri="{FF2B5EF4-FFF2-40B4-BE49-F238E27FC236}">
                <a16:creationId xmlns:a16="http://schemas.microsoft.com/office/drawing/2014/main" id="{1BCE7130-49DE-9876-1288-33F693CEE861}"/>
              </a:ext>
            </a:extLst>
          </p:cNvPr>
          <p:cNvPicPr>
            <a:picLocks noChangeAspect="1" noChangeArrowheads="1"/>
          </p:cNvPicPr>
          <p:nvPr/>
        </p:nvPicPr>
        <p:blipFill rotWithShape="1">
          <a:blip r:embed="rId4" cstate="print"/>
          <a:srcRect b="6040"/>
          <a:stretch/>
        </p:blipFill>
        <p:spPr bwMode="auto">
          <a:xfrm>
            <a:off x="6096000" y="1027906"/>
            <a:ext cx="6129452" cy="3847171"/>
          </a:xfrm>
          <a:prstGeom prst="rect">
            <a:avLst/>
          </a:prstGeom>
          <a:noFill/>
        </p:spPr>
      </p:pic>
      <p:sp>
        <p:nvSpPr>
          <p:cNvPr id="2" name="Title 1">
            <a:extLst>
              <a:ext uri="{FF2B5EF4-FFF2-40B4-BE49-F238E27FC236}">
                <a16:creationId xmlns:a16="http://schemas.microsoft.com/office/drawing/2014/main" id="{D5339AB8-7F2D-782B-084F-7400D7547D5E}"/>
              </a:ext>
            </a:extLst>
          </p:cNvPr>
          <p:cNvSpPr>
            <a:spLocks noGrp="1"/>
          </p:cNvSpPr>
          <p:nvPr>
            <p:ph type="title"/>
          </p:nvPr>
        </p:nvSpPr>
        <p:spPr>
          <a:xfrm>
            <a:off x="335651" y="198499"/>
            <a:ext cx="5257800" cy="1325563"/>
          </a:xfrm>
        </p:spPr>
        <p:txBody>
          <a:bodyPr>
            <a:normAutofit/>
          </a:bodyPr>
          <a:lstStyle/>
          <a:p>
            <a:r>
              <a:rPr lang="en-US" dirty="0"/>
              <a:t>Full Spectrum Immune Support</a:t>
            </a:r>
          </a:p>
        </p:txBody>
      </p:sp>
      <p:sp>
        <p:nvSpPr>
          <p:cNvPr id="3" name="Content Placeholder 2">
            <a:extLst>
              <a:ext uri="{FF2B5EF4-FFF2-40B4-BE49-F238E27FC236}">
                <a16:creationId xmlns:a16="http://schemas.microsoft.com/office/drawing/2014/main" id="{2721C4EA-1F57-ACCC-5585-666C47015C1F}"/>
              </a:ext>
            </a:extLst>
          </p:cNvPr>
          <p:cNvSpPr>
            <a:spLocks noGrp="1"/>
          </p:cNvSpPr>
          <p:nvPr>
            <p:ph idx="1"/>
          </p:nvPr>
        </p:nvSpPr>
        <p:spPr>
          <a:xfrm>
            <a:off x="847634" y="2830258"/>
            <a:ext cx="7056120" cy="1879213"/>
          </a:xfrm>
        </p:spPr>
        <p:txBody>
          <a:bodyPr>
            <a:normAutofit lnSpcReduction="10000"/>
          </a:bodyPr>
          <a:lstStyle/>
          <a:p>
            <a:pPr marL="0" indent="0">
              <a:buNone/>
            </a:pPr>
            <a:r>
              <a:rPr lang="en-US" sz="5400" dirty="0"/>
              <a:t>Macro: Big Picture</a:t>
            </a:r>
          </a:p>
          <a:p>
            <a:pPr marL="0" indent="0">
              <a:buNone/>
            </a:pPr>
            <a:endParaRPr lang="en-US" sz="1600" dirty="0"/>
          </a:p>
          <a:p>
            <a:pPr marL="0" indent="0">
              <a:buNone/>
            </a:pPr>
            <a:r>
              <a:rPr lang="en-US" sz="1600" dirty="0"/>
              <a:t>Micro: Small Picture</a:t>
            </a:r>
          </a:p>
        </p:txBody>
      </p:sp>
      <p:pic>
        <p:nvPicPr>
          <p:cNvPr id="7" name="Picture 1" descr="T:\MARKETING\GRAPHICS\Pictures\WBC Grafic.jpg">
            <a:extLst>
              <a:ext uri="{FF2B5EF4-FFF2-40B4-BE49-F238E27FC236}">
                <a16:creationId xmlns:a16="http://schemas.microsoft.com/office/drawing/2014/main" id="{4A63CC38-DF1E-2556-DA99-F607FA769E6F}"/>
              </a:ext>
            </a:extLst>
          </p:cNvPr>
          <p:cNvPicPr>
            <a:picLocks noChangeAspect="1" noChangeArrowheads="1"/>
          </p:cNvPicPr>
          <p:nvPr/>
        </p:nvPicPr>
        <p:blipFill rotWithShape="1">
          <a:blip r:embed="rId4" cstate="print"/>
          <a:srcRect b="6040"/>
          <a:stretch/>
        </p:blipFill>
        <p:spPr bwMode="auto">
          <a:xfrm>
            <a:off x="3634219" y="4709471"/>
            <a:ext cx="1829953" cy="1148576"/>
          </a:xfrm>
          <a:prstGeom prst="rect">
            <a:avLst/>
          </a:prstGeom>
          <a:noFill/>
        </p:spPr>
      </p:pic>
      <p:sp>
        <p:nvSpPr>
          <p:cNvPr id="9" name="Title 1">
            <a:extLst>
              <a:ext uri="{FF2B5EF4-FFF2-40B4-BE49-F238E27FC236}">
                <a16:creationId xmlns:a16="http://schemas.microsoft.com/office/drawing/2014/main" id="{2FB64204-BF9A-2A1C-8AC4-7AE888050345}"/>
              </a:ext>
            </a:extLst>
          </p:cNvPr>
          <p:cNvSpPr txBox="1">
            <a:spLocks/>
          </p:cNvSpPr>
          <p:nvPr/>
        </p:nvSpPr>
        <p:spPr>
          <a:xfrm>
            <a:off x="6010792" y="3471127"/>
            <a:ext cx="20003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5400" dirty="0"/>
              <a:t>P-73</a:t>
            </a:r>
          </a:p>
        </p:txBody>
      </p:sp>
      <p:sp>
        <p:nvSpPr>
          <p:cNvPr id="10" name="Title 1">
            <a:extLst>
              <a:ext uri="{FF2B5EF4-FFF2-40B4-BE49-F238E27FC236}">
                <a16:creationId xmlns:a16="http://schemas.microsoft.com/office/drawing/2014/main" id="{F15960E3-D1AB-7F00-76CC-DE36A245AAA2}"/>
              </a:ext>
            </a:extLst>
          </p:cNvPr>
          <p:cNvSpPr txBox="1">
            <a:spLocks/>
          </p:cNvSpPr>
          <p:nvPr/>
        </p:nvSpPr>
        <p:spPr>
          <a:xfrm>
            <a:off x="2276008" y="4432588"/>
            <a:ext cx="2187980" cy="728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2800" dirty="0"/>
              <a:t>d-Lenolate</a:t>
            </a:r>
          </a:p>
        </p:txBody>
      </p:sp>
    </p:spTree>
    <p:custDataLst>
      <p:tags r:id="rId1"/>
    </p:custDataLst>
    <p:extLst>
      <p:ext uri="{BB962C8B-B14F-4D97-AF65-F5344CB8AC3E}">
        <p14:creationId xmlns:p14="http://schemas.microsoft.com/office/powerpoint/2010/main" val="2025349629"/>
      </p:ext>
    </p:extLst>
  </p:cSld>
  <p:clrMapOvr>
    <a:masterClrMapping/>
  </p:clrMapOvr>
  <mc:AlternateContent xmlns:mc="http://schemas.openxmlformats.org/markup-compatibility/2006" xmlns:p14="http://schemas.microsoft.com/office/powerpoint/2010/main">
    <mc:Choice Requires="p14">
      <p:transition spd="slow" p14:dur="2000" advTm="23749"/>
    </mc:Choice>
    <mc:Fallback xmlns="">
      <p:transition spd="slow" advTm="2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CC11E-F6B0-25E7-EBD7-47BC998039C7}"/>
            </a:ext>
          </a:extLst>
        </p:cNvPr>
        <p:cNvGrpSpPr/>
        <p:nvPr/>
      </p:nvGrpSpPr>
      <p:grpSpPr>
        <a:xfrm>
          <a:off x="0" y="0"/>
          <a:ext cx="0" cy="0"/>
          <a:chOff x="0" y="0"/>
          <a:chExt cx="0" cy="0"/>
        </a:xfrm>
      </p:grpSpPr>
      <p:pic>
        <p:nvPicPr>
          <p:cNvPr id="1026" name="Picture 2" descr="19+ Thousand Oregano Flowers Royalty-Free Images, Stock Photos &amp; Pictures |  Shutterstock">
            <a:extLst>
              <a:ext uri="{FF2B5EF4-FFF2-40B4-BE49-F238E27FC236}">
                <a16:creationId xmlns:a16="http://schemas.microsoft.com/office/drawing/2014/main" id="{DDBE9D27-9820-7A28-DFA8-42C77EF4C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38" r="12520" b="6856"/>
          <a:stretch>
            <a:fillRect/>
          </a:stretch>
        </p:blipFill>
        <p:spPr bwMode="auto">
          <a:xfrm>
            <a:off x="6709410" y="19"/>
            <a:ext cx="5482590" cy="34289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erson standing next to a tree&#10;&#10;Description automatically generated">
            <a:extLst>
              <a:ext uri="{FF2B5EF4-FFF2-40B4-BE49-F238E27FC236}">
                <a16:creationId xmlns:a16="http://schemas.microsoft.com/office/drawing/2014/main" id="{EBCDE7E6-BBA5-C119-B764-36B1A3D3EBC9}"/>
              </a:ext>
            </a:extLst>
          </p:cNvPr>
          <p:cNvPicPr>
            <a:picLocks noChangeAspect="1"/>
          </p:cNvPicPr>
          <p:nvPr/>
        </p:nvPicPr>
        <p:blipFill rotWithShape="1">
          <a:blip r:embed="rId4">
            <a:extLst>
              <a:ext uri="{28A0092B-C50C-407E-A947-70E740481C1C}">
                <a14:useLocalDpi xmlns:a14="http://schemas.microsoft.com/office/drawing/2010/main" val="0"/>
              </a:ext>
            </a:extLst>
          </a:blip>
          <a:srcRect l="29070" t="2904" r="2" b="30297"/>
          <a:stretch>
            <a:fillRect/>
          </a:stretch>
        </p:blipFill>
        <p:spPr>
          <a:xfrm>
            <a:off x="6716890" y="3429001"/>
            <a:ext cx="5475109" cy="3429000"/>
          </a:xfrm>
          <a:prstGeom prst="rect">
            <a:avLst/>
          </a:prstGeom>
        </p:spPr>
      </p:pic>
      <p:sp>
        <p:nvSpPr>
          <p:cNvPr id="8" name="Title 1">
            <a:extLst>
              <a:ext uri="{FF2B5EF4-FFF2-40B4-BE49-F238E27FC236}">
                <a16:creationId xmlns:a16="http://schemas.microsoft.com/office/drawing/2014/main" id="{BEDB8A25-7950-517F-F130-88EA28EEA194}"/>
              </a:ext>
            </a:extLst>
          </p:cNvPr>
          <p:cNvSpPr txBox="1">
            <a:spLocks/>
          </p:cNvSpPr>
          <p:nvPr/>
        </p:nvSpPr>
        <p:spPr>
          <a:xfrm>
            <a:off x="645192" y="4112573"/>
            <a:ext cx="4973636" cy="18681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mj-cs"/>
              </a:defRPr>
            </a:lvl1pPr>
          </a:lstStyle>
          <a:p>
            <a:r>
              <a:rPr lang="en-US" sz="4000" i="1" dirty="0"/>
              <a:t>Living Better Through </a:t>
            </a:r>
            <a:r>
              <a:rPr lang="en-US" sz="9600" i="1" dirty="0"/>
              <a:t>”Nature”</a:t>
            </a:r>
          </a:p>
        </p:txBody>
      </p:sp>
      <p:cxnSp>
        <p:nvCxnSpPr>
          <p:cNvPr id="10" name="Straight Connector 9">
            <a:extLst>
              <a:ext uri="{FF2B5EF4-FFF2-40B4-BE49-F238E27FC236}">
                <a16:creationId xmlns:a16="http://schemas.microsoft.com/office/drawing/2014/main" id="{9A3EE54B-D686-41A0-2075-25B0FA9EA1B5}"/>
              </a:ext>
            </a:extLst>
          </p:cNvPr>
          <p:cNvCxnSpPr>
            <a:cxnSpLocks/>
          </p:cNvCxnSpPr>
          <p:nvPr/>
        </p:nvCxnSpPr>
        <p:spPr>
          <a:xfrm>
            <a:off x="0" y="3421896"/>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936D94-C813-D0EF-F03E-0529C95754BF}"/>
              </a:ext>
            </a:extLst>
          </p:cNvPr>
          <p:cNvSpPr/>
          <p:nvPr/>
        </p:nvSpPr>
        <p:spPr>
          <a:xfrm>
            <a:off x="5618828" y="3710934"/>
            <a:ext cx="2779800" cy="2773021"/>
          </a:xfrm>
          <a:prstGeom prst="ellipse">
            <a:avLst/>
          </a:prstGeom>
          <a:solidFill>
            <a:schemeClr val="bg1"/>
          </a:solidFill>
          <a:ln w="101600">
            <a:solidFill>
              <a:srgbClr val="00A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Olive Leaf Extract as</a:t>
            </a:r>
          </a:p>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d-Lenolate </a:t>
            </a:r>
          </a:p>
        </p:txBody>
      </p:sp>
      <p:sp>
        <p:nvSpPr>
          <p:cNvPr id="4" name="Oval 3">
            <a:extLst>
              <a:ext uri="{FF2B5EF4-FFF2-40B4-BE49-F238E27FC236}">
                <a16:creationId xmlns:a16="http://schemas.microsoft.com/office/drawing/2014/main" id="{6459A92B-E796-3CC5-CBF4-8A808F6A364A}"/>
              </a:ext>
            </a:extLst>
          </p:cNvPr>
          <p:cNvSpPr/>
          <p:nvPr/>
        </p:nvSpPr>
        <p:spPr>
          <a:xfrm>
            <a:off x="5700347" y="337352"/>
            <a:ext cx="2779800" cy="2773021"/>
          </a:xfrm>
          <a:prstGeom prst="ellipse">
            <a:avLst/>
          </a:prstGeom>
          <a:solidFill>
            <a:schemeClr val="bg1"/>
          </a:solidFill>
          <a:ln w="101600">
            <a:solidFill>
              <a:srgbClr val="00A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Oregano </a:t>
            </a:r>
          </a:p>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as </a:t>
            </a:r>
          </a:p>
          <a:p>
            <a:pPr algn="ctr"/>
            <a:r>
              <a:rPr lang="en-US" sz="2400" dirty="0">
                <a:solidFill>
                  <a:schemeClr val="tx1"/>
                </a:solidFill>
                <a:effectLst>
                  <a:outerShdw blurRad="38100" dist="38100" dir="2700000" algn="tl">
                    <a:srgbClr val="000000">
                      <a:alpha val="43137"/>
                    </a:srgbClr>
                  </a:outerShdw>
                </a:effectLst>
                <a:latin typeface="SteakAndCheese Slab" pitchFamily="2" charset="77"/>
                <a:ea typeface="Gotham-Medium" charset="0"/>
                <a:cs typeface="Arial" panose="020B0604020202020204" pitchFamily="34" charset="0"/>
              </a:rPr>
              <a:t>P73</a:t>
            </a:r>
          </a:p>
        </p:txBody>
      </p:sp>
      <p:pic>
        <p:nvPicPr>
          <p:cNvPr id="5" name="Graphic 4">
            <a:extLst>
              <a:ext uri="{FF2B5EF4-FFF2-40B4-BE49-F238E27FC236}">
                <a16:creationId xmlns:a16="http://schemas.microsoft.com/office/drawing/2014/main" id="{85A1A97F-A8C7-CE93-1540-B6FC77F197FE}"/>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7658868" y="-36692"/>
            <a:ext cx="2409133" cy="2773021"/>
          </a:xfrm>
          <a:prstGeom prst="rect">
            <a:avLst/>
          </a:prstGeom>
        </p:spPr>
      </p:pic>
      <p:pic>
        <p:nvPicPr>
          <p:cNvPr id="7" name="Graphic 6">
            <a:extLst>
              <a:ext uri="{FF2B5EF4-FFF2-40B4-BE49-F238E27FC236}">
                <a16:creationId xmlns:a16="http://schemas.microsoft.com/office/drawing/2014/main" id="{1FBDBF69-860F-8430-162C-E59E23C5A06F}"/>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7658868" y="3428741"/>
            <a:ext cx="2409133" cy="2773021"/>
          </a:xfrm>
          <a:prstGeom prst="rect">
            <a:avLst/>
          </a:prstGeom>
        </p:spPr>
      </p:pic>
      <p:sp>
        <p:nvSpPr>
          <p:cNvPr id="9" name="Title 1">
            <a:extLst>
              <a:ext uri="{FF2B5EF4-FFF2-40B4-BE49-F238E27FC236}">
                <a16:creationId xmlns:a16="http://schemas.microsoft.com/office/drawing/2014/main" id="{E3ECB9F5-6A1E-AEB9-4EE5-0262E47036BD}"/>
              </a:ext>
            </a:extLst>
          </p:cNvPr>
          <p:cNvSpPr txBox="1">
            <a:spLocks/>
          </p:cNvSpPr>
          <p:nvPr/>
        </p:nvSpPr>
        <p:spPr>
          <a:xfrm>
            <a:off x="117448" y="1639212"/>
            <a:ext cx="7620000" cy="2041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bg1"/>
                </a:solidFill>
                <a:latin typeface="Montserrat" panose="02000505000000020004" pitchFamily="2" charset="77"/>
                <a:ea typeface="+mj-ea"/>
                <a:cs typeface="+mj-cs"/>
              </a:defRPr>
            </a:lvl1pPr>
          </a:lstStyle>
          <a:p>
            <a:r>
              <a:rPr lang="en-US" sz="5400" dirty="0"/>
              <a:t>Full Spectrum Immune Support</a:t>
            </a:r>
          </a:p>
        </p:txBody>
      </p:sp>
      <p:pic>
        <p:nvPicPr>
          <p:cNvPr id="13" name="Picture 12" descr="A white text on a black background&#10;&#10;AI-generated content may be incorrect.">
            <a:extLst>
              <a:ext uri="{FF2B5EF4-FFF2-40B4-BE49-F238E27FC236}">
                <a16:creationId xmlns:a16="http://schemas.microsoft.com/office/drawing/2014/main" id="{749A4CC9-EC4E-31EE-1919-88BAA013466C}"/>
              </a:ext>
            </a:extLst>
          </p:cNvPr>
          <p:cNvPicPr>
            <a:picLocks noChangeAspect="1"/>
          </p:cNvPicPr>
          <p:nvPr/>
        </p:nvPicPr>
        <p:blipFill>
          <a:blip r:embed="rId8"/>
          <a:stretch>
            <a:fillRect/>
          </a:stretch>
        </p:blipFill>
        <p:spPr>
          <a:xfrm>
            <a:off x="1093298" y="164301"/>
            <a:ext cx="3492113" cy="1274092"/>
          </a:xfrm>
          <a:prstGeom prst="rect">
            <a:avLst/>
          </a:prstGeom>
        </p:spPr>
      </p:pic>
    </p:spTree>
    <p:extLst>
      <p:ext uri="{BB962C8B-B14F-4D97-AF65-F5344CB8AC3E}">
        <p14:creationId xmlns:p14="http://schemas.microsoft.com/office/powerpoint/2010/main" val="1040800688"/>
      </p:ext>
    </p:extLst>
  </p:cSld>
  <p:clrMapOvr>
    <a:masterClrMapping/>
  </p:clrMapOvr>
  <mc:AlternateContent xmlns:mc="http://schemas.openxmlformats.org/markup-compatibility/2006" xmlns:p14="http://schemas.microsoft.com/office/powerpoint/2010/main">
    <mc:Choice Requires="p14">
      <p:transition spd="slow" p14:dur="2000" advTm="7913"/>
    </mc:Choice>
    <mc:Fallback xmlns="">
      <p:transition spd="slow" advTm="791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7F46-3F6A-416B-73EB-AC529E1E8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7E55F-DD1D-1202-C2AB-C148F114D4D9}"/>
              </a:ext>
            </a:extLst>
          </p:cNvPr>
          <p:cNvSpPr>
            <a:spLocks noGrp="1"/>
          </p:cNvSpPr>
          <p:nvPr>
            <p:ph type="title"/>
          </p:nvPr>
        </p:nvSpPr>
        <p:spPr>
          <a:xfrm>
            <a:off x="335651" y="198499"/>
            <a:ext cx="5257800" cy="1325563"/>
          </a:xfrm>
        </p:spPr>
        <p:txBody>
          <a:bodyPr>
            <a:normAutofit/>
          </a:bodyPr>
          <a:lstStyle/>
          <a:p>
            <a:r>
              <a:rPr lang="en-US" dirty="0"/>
              <a:t>Full Spectrum Immune Support</a:t>
            </a:r>
          </a:p>
        </p:txBody>
      </p:sp>
      <p:pic>
        <p:nvPicPr>
          <p:cNvPr id="7" name="Picture 1" descr="T:\MARKETING\GRAPHICS\Pictures\WBC Grafic.jpg">
            <a:extLst>
              <a:ext uri="{FF2B5EF4-FFF2-40B4-BE49-F238E27FC236}">
                <a16:creationId xmlns:a16="http://schemas.microsoft.com/office/drawing/2014/main" id="{2F03C350-A245-13FE-FB40-78B8E840A015}"/>
              </a:ext>
            </a:extLst>
          </p:cNvPr>
          <p:cNvPicPr>
            <a:picLocks noChangeAspect="1" noChangeArrowheads="1"/>
          </p:cNvPicPr>
          <p:nvPr/>
        </p:nvPicPr>
        <p:blipFill rotWithShape="1">
          <a:blip r:embed="rId3" cstate="print"/>
          <a:srcRect b="6040"/>
          <a:stretch/>
        </p:blipFill>
        <p:spPr bwMode="auto">
          <a:xfrm>
            <a:off x="3634219" y="4709471"/>
            <a:ext cx="1829953" cy="1148576"/>
          </a:xfrm>
          <a:prstGeom prst="rect">
            <a:avLst/>
          </a:prstGeom>
          <a:noFill/>
        </p:spPr>
      </p:pic>
      <p:pic>
        <p:nvPicPr>
          <p:cNvPr id="5" name="Picture 4" descr="A white bottle with a white label&#10;&#10;AI-generated content may be incorrect.">
            <a:extLst>
              <a:ext uri="{FF2B5EF4-FFF2-40B4-BE49-F238E27FC236}">
                <a16:creationId xmlns:a16="http://schemas.microsoft.com/office/drawing/2014/main" id="{F6FCBBA7-7677-5278-6B16-51828C3784C0}"/>
              </a:ext>
            </a:extLst>
          </p:cNvPr>
          <p:cNvPicPr>
            <a:picLocks noChangeAspect="1"/>
          </p:cNvPicPr>
          <p:nvPr/>
        </p:nvPicPr>
        <p:blipFill>
          <a:blip r:embed="rId4"/>
          <a:stretch>
            <a:fillRect/>
          </a:stretch>
        </p:blipFill>
        <p:spPr>
          <a:xfrm>
            <a:off x="251742" y="1244378"/>
            <a:ext cx="3616850" cy="5203372"/>
          </a:xfrm>
          <a:prstGeom prst="rect">
            <a:avLst/>
          </a:prstGeom>
        </p:spPr>
      </p:pic>
      <p:sp>
        <p:nvSpPr>
          <p:cNvPr id="6" name="Content Placeholder 2">
            <a:extLst>
              <a:ext uri="{FF2B5EF4-FFF2-40B4-BE49-F238E27FC236}">
                <a16:creationId xmlns:a16="http://schemas.microsoft.com/office/drawing/2014/main" id="{2B2F951B-EC29-C6DF-C860-A31C3F062708}"/>
              </a:ext>
            </a:extLst>
          </p:cNvPr>
          <p:cNvSpPr txBox="1">
            <a:spLocks/>
          </p:cNvSpPr>
          <p:nvPr/>
        </p:nvSpPr>
        <p:spPr>
          <a:xfrm>
            <a:off x="5744821" y="389735"/>
            <a:ext cx="6108692" cy="572289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b="1" dirty="0"/>
              <a:t>Why They Work Together:</a:t>
            </a:r>
          </a:p>
          <a:p>
            <a:pPr lvl="1"/>
            <a:r>
              <a:rPr lang="en-US" dirty="0"/>
              <a:t>Wild oregano oil provides immediate immune defense.</a:t>
            </a:r>
          </a:p>
          <a:p>
            <a:pPr lvl="1"/>
            <a:r>
              <a:rPr lang="en-US" dirty="0"/>
              <a:t>Olive leaf extract offers long-term immune and cardiovascular support.</a:t>
            </a:r>
          </a:p>
          <a:p>
            <a:pPr lvl="1"/>
            <a:r>
              <a:rPr lang="en-US" dirty="0"/>
              <a:t>Together, they create a balanced approach to health.</a:t>
            </a:r>
          </a:p>
          <a:p>
            <a:pPr marL="0" indent="0">
              <a:buFont typeface="Arial" panose="020B0604020202020204" pitchFamily="34" charset="0"/>
              <a:buNone/>
            </a:pPr>
            <a:r>
              <a:rPr lang="en-US" sz="3800" b="1" dirty="0"/>
              <a:t>Benefits of Synergy:</a:t>
            </a:r>
            <a:endParaRPr lang="en-US" sz="3800" dirty="0"/>
          </a:p>
          <a:p>
            <a:pPr lvl="1"/>
            <a:r>
              <a:rPr lang="en-US" dirty="0"/>
              <a:t>Faster results due to oregano’s potent compounds.</a:t>
            </a:r>
          </a:p>
          <a:p>
            <a:pPr lvl="1"/>
            <a:r>
              <a:rPr lang="en-US" dirty="0"/>
              <a:t>Sustained support from olive leaf extract’s ongoing action.</a:t>
            </a:r>
          </a:p>
          <a:p>
            <a:pPr marL="0" indent="0">
              <a:buFont typeface="Arial" panose="020B0604020202020204" pitchFamily="34" charset="0"/>
              <a:buNone/>
            </a:pPr>
            <a:r>
              <a:rPr lang="en-US" sz="3800" b="1" dirty="0"/>
              <a:t>Scientific Backing:</a:t>
            </a:r>
            <a:endParaRPr lang="en-US" dirty="0"/>
          </a:p>
          <a:p>
            <a:pPr lvl="1"/>
            <a:r>
              <a:rPr lang="en-US" dirty="0"/>
              <a:t>Research shows combined usage amplifies individual effects. </a:t>
            </a:r>
          </a:p>
          <a:p>
            <a:pPr marL="0" indent="0">
              <a:buFont typeface="Arial" panose="020B0604020202020204" pitchFamily="34" charset="0"/>
              <a:buNone/>
            </a:pPr>
            <a:r>
              <a:rPr lang="en-US" sz="3800" b="1" dirty="0"/>
              <a:t>Features:</a:t>
            </a:r>
            <a:endParaRPr lang="en-US" sz="3800" dirty="0"/>
          </a:p>
          <a:p>
            <a:pPr lvl="1"/>
            <a:r>
              <a:rPr lang="en-US" dirty="0"/>
              <a:t>High-quality, sustainably sourced ingredients.</a:t>
            </a:r>
          </a:p>
          <a:p>
            <a:pPr lvl="1"/>
            <a:r>
              <a:rPr lang="en-US" dirty="0"/>
              <a:t>Free from additives, fillers, and synthetic substances.</a:t>
            </a:r>
          </a:p>
          <a:p>
            <a:pPr lvl="1"/>
            <a:r>
              <a:rPr lang="en-US" dirty="0"/>
              <a:t>Packaged in environmentally friendly materials.</a:t>
            </a:r>
          </a:p>
          <a:p>
            <a:pPr marL="0" indent="0">
              <a:buFont typeface="Arial" panose="020B0604020202020204" pitchFamily="34" charset="0"/>
              <a:buNone/>
            </a:pPr>
            <a:r>
              <a:rPr lang="en-US" sz="3800" b="1" dirty="0"/>
              <a:t>Benefits:</a:t>
            </a:r>
            <a:endParaRPr lang="en-US" sz="3800" dirty="0"/>
          </a:p>
          <a:p>
            <a:pPr lvl="1"/>
            <a:r>
              <a:rPr lang="en-US" dirty="0"/>
              <a:t>Immune system boost.</a:t>
            </a:r>
          </a:p>
          <a:p>
            <a:pPr lvl="1"/>
            <a:r>
              <a:rPr lang="en-US" dirty="0"/>
              <a:t>Antioxidant protection.</a:t>
            </a:r>
          </a:p>
          <a:p>
            <a:pPr lvl="1"/>
            <a:r>
              <a:rPr lang="en-US" dirty="0"/>
              <a:t>Anti-inflammatory and cardiovascular support.</a:t>
            </a:r>
          </a:p>
        </p:txBody>
      </p:sp>
    </p:spTree>
    <p:extLst>
      <p:ext uri="{BB962C8B-B14F-4D97-AF65-F5344CB8AC3E}">
        <p14:creationId xmlns:p14="http://schemas.microsoft.com/office/powerpoint/2010/main" val="3221119330"/>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6059910" y="1701138"/>
            <a:ext cx="72200"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vl1pPr>
          </a:lstStyle>
          <a:p>
            <a:pPr lvl="0">
              <a:defRPr sz="1800" b="0"/>
            </a:pPr>
            <a:endParaRPr sz="2531" dirty="0"/>
          </a:p>
        </p:txBody>
      </p:sp>
      <p:sp>
        <p:nvSpPr>
          <p:cNvPr id="1026" name="AutoShape 2" descr="//oleuropro.com/wp-content/uploads/2018/02/mortar-wht-redcircle.png"/>
          <p:cNvSpPr>
            <a:spLocks noChangeAspect="1" noChangeArrowheads="1"/>
          </p:cNvSpPr>
          <p:nvPr/>
        </p:nvSpPr>
        <p:spPr bwMode="auto">
          <a:xfrm>
            <a:off x="1633388" y="-101575"/>
            <a:ext cx="214313" cy="214313"/>
          </a:xfrm>
          <a:prstGeom prst="rect">
            <a:avLst/>
          </a:prstGeom>
          <a:noFill/>
        </p:spPr>
        <p:txBody>
          <a:bodyPr vert="horz" wrap="square" lIns="64294" tIns="32147" rIns="64294" bIns="32147" numCol="1" anchor="t" anchorCtr="0" compatLnSpc="1">
            <a:prstTxWarp prst="textNoShape">
              <a:avLst/>
            </a:prstTxWarp>
          </a:bodyPr>
          <a:lstStyle/>
          <a:p>
            <a:endParaRPr lang="en-US" sz="1266"/>
          </a:p>
        </p:txBody>
      </p:sp>
      <p:pic>
        <p:nvPicPr>
          <p:cNvPr id="8194" name="Picture 2" descr="Image result for bacterial infection circle"/>
          <p:cNvPicPr>
            <a:picLocks noChangeAspect="1" noChangeArrowheads="1"/>
          </p:cNvPicPr>
          <p:nvPr/>
        </p:nvPicPr>
        <p:blipFill>
          <a:blip r:embed="rId3" cstate="print">
            <a:alphaModFix amt="35000"/>
          </a:blip>
          <a:srcRect t="4940" b="4940"/>
          <a:stretch>
            <a:fillRect/>
          </a:stretch>
        </p:blipFill>
        <p:spPr bwMode="auto">
          <a:xfrm>
            <a:off x="-12664" y="-7125"/>
            <a:ext cx="12204664" cy="6865125"/>
          </a:xfrm>
          <a:prstGeom prst="rect">
            <a:avLst/>
          </a:prstGeom>
          <a:noFill/>
        </p:spPr>
      </p:pic>
      <p:sp>
        <p:nvSpPr>
          <p:cNvPr id="107" name="Shape 107"/>
          <p:cNvSpPr/>
          <p:nvPr/>
        </p:nvSpPr>
        <p:spPr>
          <a:xfrm>
            <a:off x="387515" y="1349331"/>
            <a:ext cx="6754965" cy="48220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lgn="l"/>
            <a:r>
              <a:rPr lang="en-US" sz="2200" b="1" dirty="0">
                <a:solidFill>
                  <a:schemeClr val="bg1"/>
                </a:solidFill>
              </a:rPr>
              <a:t>Recommended Dosing: </a:t>
            </a:r>
          </a:p>
          <a:p>
            <a:pPr algn="l"/>
            <a:r>
              <a:rPr lang="en-US" sz="2200" b="1" dirty="0">
                <a:solidFill>
                  <a:schemeClr val="bg1"/>
                </a:solidFill>
              </a:rPr>
              <a:t>	Maintenance: 1-2 capsules daily</a:t>
            </a:r>
          </a:p>
          <a:p>
            <a:pPr algn="l"/>
            <a:r>
              <a:rPr lang="en-US" sz="2200" b="1" dirty="0">
                <a:solidFill>
                  <a:schemeClr val="bg1"/>
                </a:solidFill>
              </a:rPr>
              <a:t>	First Sign of an Infection: 1 capsule 3 times daily</a:t>
            </a:r>
          </a:p>
          <a:p>
            <a:pPr algn="l"/>
            <a:r>
              <a:rPr lang="en-US" sz="2200" b="1" dirty="0">
                <a:solidFill>
                  <a:schemeClr val="bg1"/>
                </a:solidFill>
              </a:rPr>
              <a:t>	</a:t>
            </a:r>
          </a:p>
          <a:p>
            <a:r>
              <a:rPr lang="en-US" sz="2200" b="1" dirty="0">
                <a:solidFill>
                  <a:schemeClr val="bg1"/>
                </a:solidFill>
              </a:rPr>
              <a:t>Chronic Infection Recommended Dosing: </a:t>
            </a:r>
          </a:p>
          <a:p>
            <a:r>
              <a:rPr lang="en-US" sz="2200" b="1" dirty="0">
                <a:solidFill>
                  <a:schemeClr val="bg1"/>
                </a:solidFill>
              </a:rPr>
              <a:t>	1 capsules 3 times daily Tree of Life XL</a:t>
            </a:r>
          </a:p>
          <a:p>
            <a:r>
              <a:rPr lang="en-US" sz="2200" b="1" dirty="0">
                <a:solidFill>
                  <a:schemeClr val="bg1"/>
                </a:solidFill>
              </a:rPr>
              <a:t>	1 capsules 3 times daily Dual Health Defense</a:t>
            </a:r>
          </a:p>
          <a:p>
            <a:pPr algn="l"/>
            <a:br>
              <a:rPr lang="en-US" sz="2200" b="1" dirty="0">
                <a:solidFill>
                  <a:schemeClr val="bg1"/>
                </a:solidFill>
              </a:rPr>
            </a:br>
            <a:endParaRPr lang="en-US" sz="2200" b="1" dirty="0">
              <a:solidFill>
                <a:schemeClr val="bg1"/>
              </a:solidFill>
            </a:endParaRPr>
          </a:p>
          <a:p>
            <a:pPr algn="l"/>
            <a:r>
              <a:rPr lang="en-US" sz="2200" b="1" dirty="0">
                <a:solidFill>
                  <a:schemeClr val="bg1"/>
                </a:solidFill>
              </a:rPr>
              <a:t>Additional Recommendations: </a:t>
            </a:r>
          </a:p>
          <a:p>
            <a:pPr algn="l"/>
            <a:r>
              <a:rPr lang="en-US" sz="2200" b="1" dirty="0">
                <a:solidFill>
                  <a:schemeClr val="bg1"/>
                </a:solidFill>
              </a:rPr>
              <a:t>	Water, minimum of 32oz daily with a pinch of sea 	salt/pink; adding squeezed lemon, up to a whole 	lemon per 32 ounce bottle and a good probiotic.</a:t>
            </a:r>
          </a:p>
        </p:txBody>
      </p:sp>
      <p:sp>
        <p:nvSpPr>
          <p:cNvPr id="15" name="Shape 111"/>
          <p:cNvSpPr/>
          <p:nvPr/>
        </p:nvSpPr>
        <p:spPr>
          <a:xfrm>
            <a:off x="270709" y="396657"/>
            <a:ext cx="7156027" cy="85126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b="1">
                <a:solidFill>
                  <a:srgbClr val="FFFFFF"/>
                </a:solidFill>
              </a:defRPr>
            </a:lvl1pPr>
          </a:lstStyle>
          <a:p>
            <a:pPr lvl="0"/>
            <a:r>
              <a:rPr lang="en-US" sz="3797" i="1" dirty="0">
                <a:solidFill>
                  <a:schemeClr val="bg1"/>
                </a:solidFill>
              </a:rPr>
              <a:t>Real World Issues: Bacteria/Fungal</a:t>
            </a:r>
          </a:p>
          <a:p>
            <a:endParaRPr lang="en-US" sz="1266" dirty="0"/>
          </a:p>
        </p:txBody>
      </p:sp>
      <p:pic>
        <p:nvPicPr>
          <p:cNvPr id="2" name="Picture 1" descr="A white bottle with a white label&#10;&#10;AI-generated content may be incorrect.">
            <a:extLst>
              <a:ext uri="{FF2B5EF4-FFF2-40B4-BE49-F238E27FC236}">
                <a16:creationId xmlns:a16="http://schemas.microsoft.com/office/drawing/2014/main" id="{7AD9AE91-E7F4-B90B-9F6E-C37411E0A33A}"/>
              </a:ext>
            </a:extLst>
          </p:cNvPr>
          <p:cNvPicPr>
            <a:picLocks noChangeAspect="1"/>
          </p:cNvPicPr>
          <p:nvPr/>
        </p:nvPicPr>
        <p:blipFill>
          <a:blip r:embed="rId4"/>
          <a:stretch>
            <a:fillRect/>
          </a:stretch>
        </p:blipFill>
        <p:spPr>
          <a:xfrm>
            <a:off x="7142480" y="822287"/>
            <a:ext cx="3616850" cy="5203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77"/>
    </mc:Choice>
    <mc:Fallback xmlns="">
      <p:transition spd="slow" advTm="3507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9498-9885-0E7D-A570-C6E2BC1916E6}"/>
              </a:ext>
            </a:extLst>
          </p:cNvPr>
          <p:cNvSpPr>
            <a:spLocks noGrp="1"/>
          </p:cNvSpPr>
          <p:nvPr>
            <p:ph type="title"/>
          </p:nvPr>
        </p:nvSpPr>
        <p:spPr>
          <a:xfrm>
            <a:off x="838200" y="365125"/>
            <a:ext cx="10515600" cy="1626235"/>
          </a:xfrm>
        </p:spPr>
        <p:txBody>
          <a:bodyPr>
            <a:normAutofit fontScale="90000"/>
          </a:bodyPr>
          <a:lstStyle/>
          <a:p>
            <a:r>
              <a:rPr lang="en-US" dirty="0"/>
              <a:t>Thank You! </a:t>
            </a:r>
            <a:br>
              <a:rPr lang="en-US" dirty="0"/>
            </a:br>
            <a:r>
              <a:rPr lang="en-US" dirty="0"/>
              <a:t>   “PEOPLE” are looking for “OTHER”     	 people to have all the answers.</a:t>
            </a:r>
          </a:p>
        </p:txBody>
      </p:sp>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sp>
        <p:nvSpPr>
          <p:cNvPr id="9" name="Shape 107"/>
          <p:cNvSpPr/>
          <p:nvPr/>
        </p:nvSpPr>
        <p:spPr>
          <a:xfrm>
            <a:off x="1807779" y="3136849"/>
            <a:ext cx="9638982" cy="342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a:buFont typeface="Wingdings" pitchFamily="2" charset="2"/>
              <a:buChar char="q"/>
              <a:defRPr sz="1800"/>
            </a:pPr>
            <a:r>
              <a:rPr lang="en-US" sz="2800" dirty="0">
                <a:solidFill>
                  <a:schemeClr val="bg1"/>
                </a:solidFill>
                <a:latin typeface="Montserrat" panose="00000500000000000000" pitchFamily="2" charset="0"/>
              </a:rPr>
              <a:t>   You are now …   THE EXPERT</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PHYSICIAN</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SPECIALIST</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HEALER</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MD</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GENERAL </a:t>
            </a:r>
          </a:p>
          <a:p>
            <a:pPr lvl="0" algn="l">
              <a:defRPr sz="1800"/>
            </a:pPr>
            <a:r>
              <a:rPr lang="en-US" sz="2800" dirty="0">
                <a:solidFill>
                  <a:schemeClr val="bg1"/>
                </a:solidFill>
                <a:latin typeface="Montserrat" panose="00000500000000000000" pitchFamily="2" charset="0"/>
              </a:rPr>
              <a:t>                                                    PRATITIONER</a:t>
            </a:r>
          </a:p>
          <a:p>
            <a:pPr lvl="0" algn="l">
              <a:buFont typeface="Wingdings" pitchFamily="2" charset="2"/>
              <a:buChar char="q"/>
              <a:defRPr sz="1800"/>
            </a:pPr>
            <a:endParaRPr lang="en-US" sz="1266" dirty="0"/>
          </a:p>
        </p:txBody>
      </p:sp>
      <p:sp>
        <p:nvSpPr>
          <p:cNvPr id="16" name="Content Placeholder 15">
            <a:extLst>
              <a:ext uri="{FF2B5EF4-FFF2-40B4-BE49-F238E27FC236}">
                <a16:creationId xmlns:a16="http://schemas.microsoft.com/office/drawing/2014/main" id="{A1CB2879-0939-445E-F531-B1A69FC730F5}"/>
              </a:ext>
            </a:extLst>
          </p:cNvPr>
          <p:cNvSpPr>
            <a:spLocks noGrp="1"/>
          </p:cNvSpPr>
          <p:nvPr>
            <p:ph sz="half" idx="18"/>
          </p:nvPr>
        </p:nvSpPr>
        <p:spPr>
          <a:xfrm>
            <a:off x="1387365" y="2067405"/>
            <a:ext cx="9879723" cy="692727"/>
          </a:xfrm>
        </p:spPr>
        <p:txBody>
          <a:bodyPr/>
          <a:lstStyle/>
          <a:p>
            <a:r>
              <a:rPr lang="en-US" dirty="0"/>
              <a:t>When you share information on something you are now giving a review.</a:t>
            </a:r>
          </a:p>
        </p:txBody>
      </p:sp>
      <p:pic>
        <p:nvPicPr>
          <p:cNvPr id="13" name="Video 12">
            <a:hlinkClick r:id="" action="ppaction://media"/>
            <a:extLst>
              <a:ext uri="{FF2B5EF4-FFF2-40B4-BE49-F238E27FC236}">
                <a16:creationId xmlns:a16="http://schemas.microsoft.com/office/drawing/2014/main" id="{3EA5776F-7596-D9D3-01DB-3984802597C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104"/>
    </mc:Choice>
    <mc:Fallback xmlns="">
      <p:transition spd="slow" advTm="3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0" fill="hold"/>
                                        <p:tgtEl>
                                          <p:spTgt spid="9"/>
                                        </p:tgtEl>
                                        <p:attrNameLst>
                                          <p:attrName>ppt_x</p:attrName>
                                        </p:attrNameLst>
                                      </p:cBhvr>
                                      <p:tavLst>
                                        <p:tav tm="0">
                                          <p:val>
                                            <p:strVal val="#ppt_x"/>
                                          </p:val>
                                        </p:tav>
                                        <p:tav tm="100000">
                                          <p:val>
                                            <p:strVal val="#ppt_x"/>
                                          </p:val>
                                        </p:tav>
                                      </p:tavLst>
                                    </p:anim>
                                    <p:anim calcmode="lin" valueType="num">
                                      <p:cBhvr additive="base">
                                        <p:cTn id="12"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3"/>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A4E9E-6A76-17ED-8079-053C8CCB6096}"/>
            </a:ext>
          </a:extLst>
        </p:cNvPr>
        <p:cNvGrpSpPr/>
        <p:nvPr/>
      </p:nvGrpSpPr>
      <p:grpSpPr>
        <a:xfrm>
          <a:off x="0" y="0"/>
          <a:ext cx="0" cy="0"/>
          <a:chOff x="0" y="0"/>
          <a:chExt cx="0" cy="0"/>
        </a:xfrm>
      </p:grpSpPr>
      <p:sp>
        <p:nvSpPr>
          <p:cNvPr id="108" name="Shape 108">
            <a:extLst>
              <a:ext uri="{FF2B5EF4-FFF2-40B4-BE49-F238E27FC236}">
                <a16:creationId xmlns:a16="http://schemas.microsoft.com/office/drawing/2014/main" id="{B4C3BE0E-3C9B-64A4-E437-2E4D761CC0BA}"/>
              </a:ext>
            </a:extLst>
          </p:cNvPr>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sp>
        <p:nvSpPr>
          <p:cNvPr id="1026" name="AutoShape 2" descr="//oleuropro.com/wp-content/uploads/2018/02/mortar-wht-redcircle.png">
            <a:extLst>
              <a:ext uri="{FF2B5EF4-FFF2-40B4-BE49-F238E27FC236}">
                <a16:creationId xmlns:a16="http://schemas.microsoft.com/office/drawing/2014/main" id="{A014BDDF-E1B9-B88A-1526-2821B99CE420}"/>
              </a:ext>
            </a:extLst>
          </p:cNvPr>
          <p:cNvSpPr>
            <a:spLocks noChangeAspect="1" noChangeArrowheads="1"/>
          </p:cNvSpPr>
          <p:nvPr/>
        </p:nvSpPr>
        <p:spPr bwMode="auto">
          <a:xfrm>
            <a:off x="1633388" y="-101575"/>
            <a:ext cx="214313" cy="214313"/>
          </a:xfrm>
          <a:prstGeom prst="rect">
            <a:avLst/>
          </a:prstGeom>
          <a:noFill/>
        </p:spPr>
        <p:txBody>
          <a:bodyPr vert="horz" wrap="square" lIns="64294" tIns="32147" rIns="64294" bIns="32147" numCol="1" anchor="t" anchorCtr="0" compatLnSpc="1">
            <a:prstTxWarp prst="textNoShape">
              <a:avLst/>
            </a:prstTxWarp>
          </a:bodyPr>
          <a:lstStyle/>
          <a:p>
            <a:endParaRPr lang="en-US" sz="1266"/>
          </a:p>
        </p:txBody>
      </p:sp>
      <p:pic>
        <p:nvPicPr>
          <p:cNvPr id="8194" name="Picture 2" descr="Image result for bacterial infection circle">
            <a:extLst>
              <a:ext uri="{FF2B5EF4-FFF2-40B4-BE49-F238E27FC236}">
                <a16:creationId xmlns:a16="http://schemas.microsoft.com/office/drawing/2014/main" id="{F32E3E6F-F00F-6A4E-5586-68DFA8F6E747}"/>
              </a:ext>
            </a:extLst>
          </p:cNvPr>
          <p:cNvPicPr>
            <a:picLocks noChangeAspect="1" noChangeArrowheads="1"/>
          </p:cNvPicPr>
          <p:nvPr/>
        </p:nvPicPr>
        <p:blipFill>
          <a:blip r:embed="rId3" cstate="print">
            <a:alphaModFix amt="35000"/>
          </a:blip>
          <a:srcRect t="4940" b="4940"/>
          <a:stretch>
            <a:fillRect/>
          </a:stretch>
        </p:blipFill>
        <p:spPr bwMode="auto">
          <a:xfrm>
            <a:off x="-12664" y="-7125"/>
            <a:ext cx="12204664" cy="6865125"/>
          </a:xfrm>
          <a:prstGeom prst="rect">
            <a:avLst/>
          </a:prstGeom>
          <a:noFill/>
        </p:spPr>
      </p:pic>
      <p:sp>
        <p:nvSpPr>
          <p:cNvPr id="107" name="Shape 107">
            <a:extLst>
              <a:ext uri="{FF2B5EF4-FFF2-40B4-BE49-F238E27FC236}">
                <a16:creationId xmlns:a16="http://schemas.microsoft.com/office/drawing/2014/main" id="{E7A175C7-8574-C029-313E-23E7E3694067}"/>
              </a:ext>
            </a:extLst>
          </p:cNvPr>
          <p:cNvSpPr/>
          <p:nvPr/>
        </p:nvSpPr>
        <p:spPr>
          <a:xfrm>
            <a:off x="387515" y="1349331"/>
            <a:ext cx="7689685" cy="48220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lang="en-US" sz="2200" b="1" dirty="0">
                <a:solidFill>
                  <a:schemeClr val="bg1"/>
                </a:solidFill>
              </a:rPr>
              <a:t>Chronic Infection Recommended Dosing: </a:t>
            </a:r>
          </a:p>
          <a:p>
            <a:pPr algn="l"/>
            <a:r>
              <a:rPr lang="en-US" sz="2200" b="1" dirty="0">
                <a:solidFill>
                  <a:schemeClr val="bg1"/>
                </a:solidFill>
              </a:rPr>
              <a:t>	1 capsules 3 times daily Tree of Life XL</a:t>
            </a:r>
          </a:p>
          <a:p>
            <a:r>
              <a:rPr lang="en-US" sz="2200" b="1" dirty="0">
                <a:solidFill>
                  <a:schemeClr val="bg1"/>
                </a:solidFill>
              </a:rPr>
              <a:t>	1 capsules 3 times daily Dual Health Defense</a:t>
            </a:r>
          </a:p>
          <a:p>
            <a:pPr algn="l"/>
            <a:endParaRPr lang="en-US" sz="2200" b="1" dirty="0">
              <a:solidFill>
                <a:schemeClr val="bg1"/>
              </a:solidFill>
            </a:endParaRPr>
          </a:p>
          <a:p>
            <a:pPr algn="l"/>
            <a:r>
              <a:rPr lang="en-US" sz="2200" b="1" dirty="0">
                <a:solidFill>
                  <a:schemeClr val="bg1"/>
                </a:solidFill>
              </a:rPr>
              <a:t>The more chronic the situation, the longer it may take to see </a:t>
            </a:r>
          </a:p>
          <a:p>
            <a:pPr algn="l"/>
            <a:r>
              <a:rPr lang="en-US" sz="2200" b="1" dirty="0">
                <a:solidFill>
                  <a:schemeClr val="bg1"/>
                </a:solidFill>
              </a:rPr>
              <a:t>a sustained effect. It is not at all unusual to see a dramatic </a:t>
            </a:r>
          </a:p>
          <a:p>
            <a:pPr algn="l"/>
            <a:r>
              <a:rPr lang="en-US" sz="2200" b="1" dirty="0">
                <a:solidFill>
                  <a:schemeClr val="bg1"/>
                </a:solidFill>
              </a:rPr>
              <a:t>"improvement" within 24-48 hours, only to have it "stop working" (from the patient's perspective). That is completely normal, though it does not occur in every case. Again, the longer the protocol is followed, the better the outcome will be. </a:t>
            </a:r>
            <a:br>
              <a:rPr lang="en-US" sz="2200" b="1" dirty="0">
                <a:solidFill>
                  <a:schemeClr val="bg1"/>
                </a:solidFill>
              </a:rPr>
            </a:br>
            <a:endParaRPr lang="en-US" sz="2200" b="1" dirty="0">
              <a:solidFill>
                <a:schemeClr val="bg1"/>
              </a:solidFill>
            </a:endParaRPr>
          </a:p>
          <a:p>
            <a:pPr algn="l"/>
            <a:r>
              <a:rPr lang="en-US" sz="2200" b="1" dirty="0">
                <a:solidFill>
                  <a:schemeClr val="bg1"/>
                </a:solidFill>
              </a:rPr>
              <a:t>Additional Recommendations: </a:t>
            </a:r>
          </a:p>
          <a:p>
            <a:pPr algn="l"/>
            <a:r>
              <a:rPr lang="en-US" sz="2200" b="1" dirty="0">
                <a:solidFill>
                  <a:schemeClr val="bg1"/>
                </a:solidFill>
              </a:rPr>
              <a:t>Water, minimum of 32oz daily with a pinch of sea salt/pink; adding squeezed lemon, up to a whole lemon per 32 ounce bottle and a good probiotic.</a:t>
            </a:r>
          </a:p>
        </p:txBody>
      </p:sp>
      <p:sp>
        <p:nvSpPr>
          <p:cNvPr id="15" name="Shape 111">
            <a:extLst>
              <a:ext uri="{FF2B5EF4-FFF2-40B4-BE49-F238E27FC236}">
                <a16:creationId xmlns:a16="http://schemas.microsoft.com/office/drawing/2014/main" id="{FC5CB011-D8CB-9219-336B-4B23A3F53CB9}"/>
              </a:ext>
            </a:extLst>
          </p:cNvPr>
          <p:cNvSpPr/>
          <p:nvPr/>
        </p:nvSpPr>
        <p:spPr>
          <a:xfrm>
            <a:off x="270709" y="396657"/>
            <a:ext cx="7156027" cy="85126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solidFill>
                  <a:srgbClr val="FFFFFF"/>
                </a:solidFill>
              </a:defRPr>
            </a:lvl1pPr>
          </a:lstStyle>
          <a:p>
            <a:pPr lvl="0"/>
            <a:r>
              <a:rPr lang="en-US" sz="3797" i="1" dirty="0">
                <a:solidFill>
                  <a:schemeClr val="bg1"/>
                </a:solidFill>
              </a:rPr>
              <a:t>Real World Issues: Bacteria/Fungal</a:t>
            </a:r>
          </a:p>
          <a:p>
            <a:endParaRPr lang="en-US" sz="1266" dirty="0"/>
          </a:p>
        </p:txBody>
      </p:sp>
      <p:pic>
        <p:nvPicPr>
          <p:cNvPr id="10" name="Picture 9" descr="A white bottle with a white label&#10;&#10;AI-generated content may be incorrect.">
            <a:extLst>
              <a:ext uri="{FF2B5EF4-FFF2-40B4-BE49-F238E27FC236}">
                <a16:creationId xmlns:a16="http://schemas.microsoft.com/office/drawing/2014/main" id="{0D81771F-A811-E5D3-8862-011D37EBBCEF}"/>
              </a:ext>
            </a:extLst>
          </p:cNvPr>
          <p:cNvPicPr>
            <a:picLocks noChangeAspect="1"/>
          </p:cNvPicPr>
          <p:nvPr/>
        </p:nvPicPr>
        <p:blipFill>
          <a:blip r:embed="rId4"/>
          <a:stretch>
            <a:fillRect/>
          </a:stretch>
        </p:blipFill>
        <p:spPr>
          <a:xfrm>
            <a:off x="7710109" y="17121"/>
            <a:ext cx="2982826" cy="4291235"/>
          </a:xfrm>
          <a:prstGeom prst="rect">
            <a:avLst/>
          </a:prstGeom>
        </p:spPr>
      </p:pic>
      <p:pic>
        <p:nvPicPr>
          <p:cNvPr id="2" name="Picture 1" descr="A white bottle with a white label&#10;&#10;AI-generated content may be incorrect.">
            <a:extLst>
              <a:ext uri="{FF2B5EF4-FFF2-40B4-BE49-F238E27FC236}">
                <a16:creationId xmlns:a16="http://schemas.microsoft.com/office/drawing/2014/main" id="{4E0950AE-976F-3E73-6650-5C9CDAB29918}"/>
              </a:ext>
            </a:extLst>
          </p:cNvPr>
          <p:cNvPicPr>
            <a:picLocks noChangeAspect="1"/>
          </p:cNvPicPr>
          <p:nvPr/>
        </p:nvPicPr>
        <p:blipFill>
          <a:blip r:embed="rId5"/>
          <a:stretch>
            <a:fillRect/>
          </a:stretch>
        </p:blipFill>
        <p:spPr>
          <a:xfrm>
            <a:off x="9471235" y="396657"/>
            <a:ext cx="3120944" cy="4489938"/>
          </a:xfrm>
          <a:prstGeom prst="rect">
            <a:avLst/>
          </a:prstGeom>
        </p:spPr>
      </p:pic>
    </p:spTree>
    <p:extLst>
      <p:ext uri="{BB962C8B-B14F-4D97-AF65-F5344CB8AC3E}">
        <p14:creationId xmlns:p14="http://schemas.microsoft.com/office/powerpoint/2010/main" val="3799265799"/>
      </p:ext>
    </p:extLst>
  </p:cSld>
  <p:clrMapOvr>
    <a:masterClrMapping/>
  </p:clrMapOvr>
  <mc:AlternateContent xmlns:mc="http://schemas.openxmlformats.org/markup-compatibility/2006" xmlns:p14="http://schemas.microsoft.com/office/powerpoint/2010/main">
    <mc:Choice Requires="p14">
      <p:transition spd="slow" p14:dur="2000" advTm="48827"/>
    </mc:Choice>
    <mc:Fallback xmlns="">
      <p:transition spd="slow" advTm="4882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A937A-E48B-2C0B-78EA-A1FB186A64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118976-7BCD-5B87-E534-4C1AE099AB1D}"/>
              </a:ext>
            </a:extLst>
          </p:cNvPr>
          <p:cNvSpPr>
            <a:spLocks noGrp="1"/>
          </p:cNvSpPr>
          <p:nvPr>
            <p:ph type="ctrTitle"/>
          </p:nvPr>
        </p:nvSpPr>
        <p:spPr>
          <a:xfrm>
            <a:off x="239954" y="202378"/>
            <a:ext cx="8578926" cy="848656"/>
          </a:xfrm>
        </p:spPr>
        <p:txBody>
          <a:bodyPr>
            <a:normAutofit/>
          </a:bodyPr>
          <a:lstStyle/>
          <a:p>
            <a:r>
              <a:rPr lang="en-US" sz="4000" dirty="0"/>
              <a:t>Health Conditions by Name</a:t>
            </a:r>
          </a:p>
        </p:txBody>
      </p:sp>
      <p:sp>
        <p:nvSpPr>
          <p:cNvPr id="5" name="Subtitle 4">
            <a:extLst>
              <a:ext uri="{FF2B5EF4-FFF2-40B4-BE49-F238E27FC236}">
                <a16:creationId xmlns:a16="http://schemas.microsoft.com/office/drawing/2014/main" id="{A68F495D-38D1-650E-84F3-30F291DA53ED}"/>
              </a:ext>
            </a:extLst>
          </p:cNvPr>
          <p:cNvSpPr>
            <a:spLocks noGrp="1"/>
          </p:cNvSpPr>
          <p:nvPr>
            <p:ph type="subTitle" idx="4294967295"/>
          </p:nvPr>
        </p:nvSpPr>
        <p:spPr>
          <a:xfrm>
            <a:off x="239954" y="934720"/>
            <a:ext cx="11712092" cy="5720902"/>
          </a:xfrm>
        </p:spPr>
        <p:txBody>
          <a:bodyPr>
            <a:noAutofit/>
          </a:bodyPr>
          <a:lstStyle/>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Arthritis – </a:t>
            </a:r>
            <a:r>
              <a:rPr lang="en-US" altLang="en-US" sz="1600" dirty="0">
                <a:solidFill>
                  <a:schemeClr val="bg1"/>
                </a:solidFill>
                <a:latin typeface="Montserrat Medium" panose="00000600000000000000" pitchFamily="2" charset="0"/>
              </a:rPr>
              <a:t>Certain forms, such as </a:t>
            </a:r>
            <a:r>
              <a:rPr lang="en-US" altLang="en-US" sz="1600" i="1" dirty="0">
                <a:solidFill>
                  <a:schemeClr val="bg1"/>
                </a:solidFill>
                <a:latin typeface="Montserrat Medium" panose="00000600000000000000" pitchFamily="2" charset="0"/>
              </a:rPr>
              <a:t>septic arthritis</a:t>
            </a:r>
            <a:r>
              <a:rPr lang="en-US" altLang="en-US" sz="1600" dirty="0">
                <a:solidFill>
                  <a:schemeClr val="bg1"/>
                </a:solidFill>
                <a:latin typeface="Montserrat Medium" panose="00000600000000000000" pitchFamily="2" charset="0"/>
              </a:rPr>
              <a:t> (fungi), and </a:t>
            </a:r>
            <a:r>
              <a:rPr lang="en-US" altLang="en-US" sz="1600" i="1" dirty="0">
                <a:solidFill>
                  <a:schemeClr val="bg1"/>
                </a:solidFill>
                <a:latin typeface="Montserrat Medium" panose="00000600000000000000" pitchFamily="2" charset="0"/>
              </a:rPr>
              <a:t>reactive arthritis</a:t>
            </a:r>
            <a:r>
              <a:rPr lang="en-US" altLang="en-US" sz="1600" dirty="0">
                <a:solidFill>
                  <a:schemeClr val="bg1"/>
                </a:solidFill>
                <a:latin typeface="Montserrat Medium" panose="00000600000000000000" pitchFamily="2" charset="0"/>
              </a:rPr>
              <a:t> (bacterial infections in the gut or urinary tract).</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Asthma – </a:t>
            </a:r>
            <a:r>
              <a:rPr lang="en-US" altLang="en-US" sz="1600" dirty="0">
                <a:solidFill>
                  <a:schemeClr val="bg1"/>
                </a:solidFill>
                <a:latin typeface="Montserrat Medium" panose="00000600000000000000" pitchFamily="2" charset="0"/>
              </a:rPr>
              <a:t>Can be worsened by </a:t>
            </a:r>
            <a:r>
              <a:rPr lang="en-US" altLang="en-US" sz="1600" i="1" dirty="0">
                <a:solidFill>
                  <a:schemeClr val="bg1"/>
                </a:solidFill>
                <a:latin typeface="Montserrat Medium" panose="00000600000000000000" pitchFamily="2" charset="0"/>
              </a:rPr>
              <a:t>fungal sensitization</a:t>
            </a:r>
            <a:r>
              <a:rPr lang="en-US" altLang="en-US" sz="1600" dirty="0">
                <a:solidFill>
                  <a:schemeClr val="bg1"/>
                </a:solidFill>
                <a:latin typeface="Montserrat Medium" panose="00000600000000000000" pitchFamily="2" charset="0"/>
              </a:rPr>
              <a:t> or bacterial respiratory infections.</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Bell’s Palsy – </a:t>
            </a:r>
            <a:r>
              <a:rPr lang="en-US" altLang="en-US" sz="1600" dirty="0">
                <a:solidFill>
                  <a:schemeClr val="bg1"/>
                </a:solidFill>
                <a:latin typeface="Montserrat Medium" panose="00000600000000000000" pitchFamily="2" charset="0"/>
              </a:rPr>
              <a:t>Often viral, but some cases linked to </a:t>
            </a:r>
            <a:r>
              <a:rPr lang="en-US" altLang="en-US" sz="1600" i="1" dirty="0">
                <a:solidFill>
                  <a:schemeClr val="bg1"/>
                </a:solidFill>
                <a:latin typeface="Montserrat Medium" panose="00000600000000000000" pitchFamily="2" charset="0"/>
              </a:rPr>
              <a:t>Lyme disease</a:t>
            </a:r>
            <a:r>
              <a:rPr lang="en-US" altLang="en-US" sz="1600" dirty="0">
                <a:solidFill>
                  <a:schemeClr val="bg1"/>
                </a:solidFill>
                <a:latin typeface="Montserrat Medium" panose="00000600000000000000" pitchFamily="2" charset="0"/>
              </a:rPr>
              <a:t> (bacterial, </a:t>
            </a:r>
            <a:r>
              <a:rPr lang="en-US" altLang="en-US" sz="1600" i="1" dirty="0">
                <a:solidFill>
                  <a:schemeClr val="bg1"/>
                </a:solidFill>
                <a:latin typeface="Montserrat Medium" panose="00000600000000000000" pitchFamily="2" charset="0"/>
              </a:rPr>
              <a:t>Borrelia burgdorferi</a:t>
            </a:r>
            <a:r>
              <a:rPr lang="en-US" altLang="en-US" sz="1600" dirty="0">
                <a:solidFill>
                  <a:schemeClr val="bg1"/>
                </a:solidFill>
                <a:latin typeface="Montserrat Medium" panose="00000600000000000000" pitchFamily="2" charset="0"/>
              </a:rPr>
              <a:t>).</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Bronchitis / Sinusitis – </a:t>
            </a:r>
            <a:r>
              <a:rPr lang="en-US" altLang="en-US" sz="1600" dirty="0">
                <a:solidFill>
                  <a:schemeClr val="bg1"/>
                </a:solidFill>
                <a:latin typeface="Montserrat Medium" panose="00000600000000000000" pitchFamily="2" charset="0"/>
              </a:rPr>
              <a:t>Frequently bacterial (</a:t>
            </a:r>
            <a:r>
              <a:rPr lang="en-US" altLang="en-US" sz="1600" i="1" dirty="0">
                <a:solidFill>
                  <a:schemeClr val="bg1"/>
                </a:solidFill>
                <a:latin typeface="Montserrat Medium" panose="00000600000000000000" pitchFamily="2" charset="0"/>
              </a:rPr>
              <a:t>Mycoplasma, Bordetella pertussis, Haemophiles influenzae</a:t>
            </a:r>
            <a:r>
              <a:rPr lang="en-US" altLang="en-US" sz="1600" dirty="0">
                <a:solidFill>
                  <a:schemeClr val="bg1"/>
                </a:solidFill>
                <a:latin typeface="Montserrat Medium" panose="00000600000000000000" pitchFamily="2" charset="0"/>
              </a:rPr>
              <a:t>) or fungal in chronic/immunocompromised cases.</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Candida – </a:t>
            </a:r>
            <a:r>
              <a:rPr lang="en-US" altLang="en-US" sz="1600" dirty="0">
                <a:solidFill>
                  <a:schemeClr val="bg1"/>
                </a:solidFill>
                <a:latin typeface="Montserrat Medium" panose="00000600000000000000" pitchFamily="2" charset="0"/>
              </a:rPr>
              <a:t>Directly fungal (overgrowth of </a:t>
            </a:r>
            <a:r>
              <a:rPr lang="en-US" altLang="en-US" sz="1600" i="1" dirty="0">
                <a:solidFill>
                  <a:schemeClr val="bg1"/>
                </a:solidFill>
                <a:latin typeface="Montserrat Medium" panose="00000600000000000000" pitchFamily="2" charset="0"/>
              </a:rPr>
              <a:t>Candida albicans</a:t>
            </a:r>
            <a:r>
              <a:rPr lang="en-US" altLang="en-US" sz="1600" dirty="0">
                <a:solidFill>
                  <a:schemeClr val="bg1"/>
                </a:solidFill>
                <a:latin typeface="Montserrat Medium" panose="00000600000000000000" pitchFamily="2" charset="0"/>
              </a:rPr>
              <a:t>).</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Heart Disease – </a:t>
            </a:r>
            <a:r>
              <a:rPr lang="en-US" altLang="en-US" sz="1600" i="1" dirty="0">
                <a:solidFill>
                  <a:schemeClr val="bg1"/>
                </a:solidFill>
                <a:latin typeface="Montserrat Medium" panose="00000600000000000000" pitchFamily="2" charset="0"/>
              </a:rPr>
              <a:t>Infective endocarditis</a:t>
            </a:r>
            <a:r>
              <a:rPr lang="en-US" altLang="en-US" sz="1600" dirty="0">
                <a:solidFill>
                  <a:schemeClr val="bg1"/>
                </a:solidFill>
                <a:latin typeface="Montserrat Medium" panose="00000600000000000000" pitchFamily="2" charset="0"/>
              </a:rPr>
              <a:t> (bacterial or fungal infection of heart valves). Chronic periodontal (bacterial) infections increase cardiovascular risk.</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Lyme Disease </a:t>
            </a:r>
            <a:r>
              <a:rPr lang="en-US" sz="1600" b="1" dirty="0">
                <a:solidFill>
                  <a:schemeClr val="bg1"/>
                </a:solidFill>
                <a:latin typeface="Montserrat Medium" panose="00000600000000000000" pitchFamily="2" charset="0"/>
              </a:rPr>
              <a:t>– </a:t>
            </a:r>
            <a:r>
              <a:rPr lang="en-US" sz="1600" dirty="0">
                <a:solidFill>
                  <a:schemeClr val="bg1"/>
                </a:solidFill>
                <a:latin typeface="Montserrat Medium" panose="00000600000000000000" pitchFamily="2" charset="0"/>
              </a:rPr>
              <a:t>Can cause long-term joint, neurological, and cardiac issues.</a:t>
            </a:r>
            <a:endParaRPr lang="en-US" altLang="en-US" sz="1600" dirty="0">
              <a:solidFill>
                <a:schemeClr val="bg1"/>
              </a:solidFill>
              <a:latin typeface="Montserrat Medium" panose="00000600000000000000" pitchFamily="2" charset="0"/>
            </a:endParaRP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Periodontitis – </a:t>
            </a:r>
            <a:r>
              <a:rPr lang="en-US" altLang="en-US" sz="1600" dirty="0">
                <a:solidFill>
                  <a:schemeClr val="bg1"/>
                </a:solidFill>
                <a:latin typeface="Montserrat Medium" panose="00000600000000000000" pitchFamily="2" charset="0"/>
              </a:rPr>
              <a:t>Chronic gum disease. </a:t>
            </a:r>
          </a:p>
          <a:p>
            <a:pPr marL="0" lvl="0" indent="0" eaLnBrk="0" fontAlgn="base" hangingPunct="0">
              <a:lnSpc>
                <a:spcPct val="100000"/>
              </a:lnSpc>
              <a:spcBef>
                <a:spcPts val="200"/>
              </a:spcBef>
              <a:spcAft>
                <a:spcPts val="600"/>
              </a:spcAft>
              <a:buNone/>
            </a:pPr>
            <a:r>
              <a:rPr lang="en-US" altLang="en-US" sz="1600" b="1" dirty="0">
                <a:solidFill>
                  <a:schemeClr val="bg1"/>
                </a:solidFill>
                <a:latin typeface="Montserrat Medium" panose="00000600000000000000" pitchFamily="2" charset="0"/>
              </a:rPr>
              <a:t>Pancreatitis – </a:t>
            </a:r>
            <a:r>
              <a:rPr lang="en-US" altLang="en-US" sz="1600" dirty="0">
                <a:solidFill>
                  <a:schemeClr val="bg1"/>
                </a:solidFill>
                <a:latin typeface="Montserrat Medium" panose="00000600000000000000" pitchFamily="2" charset="0"/>
              </a:rPr>
              <a:t>Usually alcohol or gallstones, but secondary infections (bacterial/fungal) can complicate acute necrotizing pancreatitis.</a:t>
            </a:r>
          </a:p>
          <a:p>
            <a:pPr marL="0" indent="0" hangingPunct="0">
              <a:lnSpc>
                <a:spcPct val="100000"/>
              </a:lnSpc>
              <a:spcBef>
                <a:spcPts val="200"/>
              </a:spcBef>
              <a:spcAft>
                <a:spcPts val="600"/>
              </a:spcAft>
              <a:buNone/>
            </a:pPr>
            <a:r>
              <a:rPr lang="en-US" sz="1600" b="1" dirty="0">
                <a:solidFill>
                  <a:schemeClr val="bg1"/>
                </a:solidFill>
                <a:latin typeface="Montserrat Medium" panose="00000600000000000000" pitchFamily="2" charset="0"/>
              </a:rPr>
              <a:t>Restless leg syndrome – </a:t>
            </a:r>
            <a:r>
              <a:rPr lang="en-US" sz="1600" dirty="0">
                <a:solidFill>
                  <a:schemeClr val="bg1"/>
                </a:solidFill>
                <a:latin typeface="Montserrat Medium" panose="00000600000000000000" pitchFamily="2" charset="0"/>
              </a:rPr>
              <a:t>Mostly neurological/iron-related; indirect link if secondary to chronic                    infections or inflammation.</a:t>
            </a:r>
          </a:p>
          <a:p>
            <a:pPr marL="0" indent="0" hangingPunct="0">
              <a:lnSpc>
                <a:spcPct val="100000"/>
              </a:lnSpc>
              <a:spcBef>
                <a:spcPts val="200"/>
              </a:spcBef>
              <a:spcAft>
                <a:spcPts val="600"/>
              </a:spcAft>
              <a:buNone/>
            </a:pPr>
            <a:r>
              <a:rPr lang="en-US" sz="1600" b="1" dirty="0">
                <a:solidFill>
                  <a:schemeClr val="bg1"/>
                </a:solidFill>
                <a:latin typeface="Montserrat Medium" panose="00000600000000000000" pitchFamily="2" charset="0"/>
              </a:rPr>
              <a:t>Tuberculosis – </a:t>
            </a:r>
            <a:r>
              <a:rPr lang="en-US" sz="1600" dirty="0">
                <a:solidFill>
                  <a:schemeClr val="bg1"/>
                </a:solidFill>
                <a:latin typeface="Montserrat Medium" panose="00000600000000000000" pitchFamily="2" charset="0"/>
              </a:rPr>
              <a:t>Classic chronic infection affecting lungs, can remain latent for decades.</a:t>
            </a:r>
          </a:p>
          <a:p>
            <a:pPr marL="0" indent="0" hangingPunct="0">
              <a:lnSpc>
                <a:spcPct val="100000"/>
              </a:lnSpc>
              <a:spcBef>
                <a:spcPts val="200"/>
              </a:spcBef>
              <a:buNone/>
            </a:pPr>
            <a:r>
              <a:rPr lang="en-US" sz="1600" b="1" dirty="0">
                <a:solidFill>
                  <a:schemeClr val="bg1"/>
                </a:solidFill>
                <a:latin typeface="Montserrat Medium" panose="00000600000000000000" pitchFamily="2" charset="0"/>
              </a:rPr>
              <a:t>Vaginitis – </a:t>
            </a:r>
            <a:r>
              <a:rPr lang="en-US" sz="1600" dirty="0">
                <a:solidFill>
                  <a:schemeClr val="bg1"/>
                </a:solidFill>
                <a:latin typeface="Montserrat Medium" panose="00000600000000000000" pitchFamily="2" charset="0"/>
              </a:rPr>
              <a:t>Can be </a:t>
            </a:r>
            <a:r>
              <a:rPr lang="en-US" sz="1600" i="1" dirty="0">
                <a:solidFill>
                  <a:schemeClr val="bg1"/>
                </a:solidFill>
                <a:latin typeface="Montserrat Medium" panose="00000600000000000000" pitchFamily="2" charset="0"/>
              </a:rPr>
              <a:t>bacterial</a:t>
            </a:r>
            <a:r>
              <a:rPr lang="en-US" sz="1600" dirty="0">
                <a:solidFill>
                  <a:schemeClr val="bg1"/>
                </a:solidFill>
                <a:latin typeface="Montserrat Medium" panose="00000600000000000000" pitchFamily="2" charset="0"/>
              </a:rPr>
              <a:t> (bacterial vaginosis, </a:t>
            </a:r>
            <a:r>
              <a:rPr lang="en-US" sz="1600" i="1" dirty="0">
                <a:solidFill>
                  <a:schemeClr val="bg1"/>
                </a:solidFill>
                <a:latin typeface="Montserrat Medium" panose="00000600000000000000" pitchFamily="2" charset="0"/>
              </a:rPr>
              <a:t>Gardnerella vaginalis</a:t>
            </a:r>
            <a:r>
              <a:rPr lang="en-US" sz="1600" dirty="0">
                <a:solidFill>
                  <a:schemeClr val="bg1"/>
                </a:solidFill>
                <a:latin typeface="Montserrat Medium" panose="00000600000000000000" pitchFamily="2" charset="0"/>
              </a:rPr>
              <a:t>), </a:t>
            </a:r>
            <a:r>
              <a:rPr lang="en-US" sz="1600" i="1" dirty="0">
                <a:solidFill>
                  <a:schemeClr val="bg1"/>
                </a:solidFill>
                <a:latin typeface="Montserrat Medium" panose="00000600000000000000" pitchFamily="2" charset="0"/>
              </a:rPr>
              <a:t>fungal</a:t>
            </a:r>
            <a:r>
              <a:rPr lang="en-US" sz="1600" dirty="0">
                <a:solidFill>
                  <a:schemeClr val="bg1"/>
                </a:solidFill>
                <a:latin typeface="Montserrat Medium" panose="00000600000000000000" pitchFamily="2" charset="0"/>
              </a:rPr>
              <a:t> (Candida                                vaginitis), or even protozoal (</a:t>
            </a:r>
            <a:r>
              <a:rPr lang="en-US" sz="1600" i="1" dirty="0">
                <a:solidFill>
                  <a:schemeClr val="bg1"/>
                </a:solidFill>
                <a:latin typeface="Montserrat Medium" panose="00000600000000000000" pitchFamily="2" charset="0"/>
              </a:rPr>
              <a:t>Trichomonas</a:t>
            </a:r>
            <a:r>
              <a:rPr lang="en-US" sz="1600" dirty="0">
                <a:solidFill>
                  <a:schemeClr val="bg1"/>
                </a:solidFill>
                <a:latin typeface="Montserrat Medium" panose="00000600000000000000" pitchFamily="2" charset="0"/>
              </a:rPr>
              <a:t>).</a:t>
            </a:r>
          </a:p>
        </p:txBody>
      </p:sp>
      <p:pic>
        <p:nvPicPr>
          <p:cNvPr id="8" name="Picture 7" descr="A white text on a black background&#10;&#10;AI-generated content may be incorrect.">
            <a:extLst>
              <a:ext uri="{FF2B5EF4-FFF2-40B4-BE49-F238E27FC236}">
                <a16:creationId xmlns:a16="http://schemas.microsoft.com/office/drawing/2014/main" id="{43E6729B-7E5D-73C8-BA53-5DEC955122CD}"/>
              </a:ext>
            </a:extLst>
          </p:cNvPr>
          <p:cNvPicPr>
            <a:picLocks noChangeAspect="1"/>
          </p:cNvPicPr>
          <p:nvPr/>
        </p:nvPicPr>
        <p:blipFill>
          <a:blip r:embed="rId3"/>
          <a:stretch>
            <a:fillRect/>
          </a:stretch>
        </p:blipFill>
        <p:spPr>
          <a:xfrm>
            <a:off x="10309648" y="277665"/>
            <a:ext cx="1463252" cy="533865"/>
          </a:xfrm>
          <a:prstGeom prst="rect">
            <a:avLst/>
          </a:prstGeom>
        </p:spPr>
      </p:pic>
    </p:spTree>
    <p:extLst>
      <p:ext uri="{BB962C8B-B14F-4D97-AF65-F5344CB8AC3E}">
        <p14:creationId xmlns:p14="http://schemas.microsoft.com/office/powerpoint/2010/main" val="1771826240"/>
      </p:ext>
    </p:extLst>
  </p:cSld>
  <p:clrMapOvr>
    <a:masterClrMapping/>
  </p:clrMapOvr>
  <mc:AlternateContent xmlns:mc="http://schemas.openxmlformats.org/markup-compatibility/2006" xmlns:p14="http://schemas.microsoft.com/office/powerpoint/2010/main">
    <mc:Choice Requires="p14">
      <p:transition spd="slow" p14:dur="2000" advTm="23091"/>
    </mc:Choice>
    <mc:Fallback xmlns="">
      <p:transition spd="slow" advTm="2309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ated image">
            <a:extLst>
              <a:ext uri="{FF2B5EF4-FFF2-40B4-BE49-F238E27FC236}">
                <a16:creationId xmlns:a16="http://schemas.microsoft.com/office/drawing/2014/main" id="{7E38C822-83B5-E771-5A61-E5C25F347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60"/>
          <a:stretch>
            <a:fillRect/>
          </a:stretch>
        </p:blipFill>
        <p:spPr bwMode="auto">
          <a:xfrm>
            <a:off x="7333823" y="-18"/>
            <a:ext cx="485817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9C68BD5-89B1-34F9-D615-1B6DD3EB71FF}"/>
              </a:ext>
            </a:extLst>
          </p:cNvPr>
          <p:cNvSpPr/>
          <p:nvPr/>
        </p:nvSpPr>
        <p:spPr>
          <a:xfrm>
            <a:off x="7390272" y="2899752"/>
            <a:ext cx="4704518" cy="707024"/>
          </a:xfrm>
          <a:prstGeom prst="rect">
            <a:avLst/>
          </a:prstGeom>
          <a:solidFill>
            <a:schemeClr val="tx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D922854-41B3-B0A9-6A96-7F3815BCFDF7}"/>
              </a:ext>
            </a:extLst>
          </p:cNvPr>
          <p:cNvSpPr txBox="1">
            <a:spLocks/>
          </p:cNvSpPr>
          <p:nvPr/>
        </p:nvSpPr>
        <p:spPr>
          <a:xfrm>
            <a:off x="7619642" y="2932410"/>
            <a:ext cx="4173774" cy="84744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mj-cs"/>
              </a:defRPr>
            </a:lvl1pPr>
          </a:lstStyle>
          <a:p>
            <a:pPr>
              <a:spcBef>
                <a:spcPts val="1000"/>
              </a:spcBef>
            </a:pPr>
            <a:r>
              <a:rPr lang="en-US" sz="2000" kern="1200" dirty="0">
                <a:latin typeface="+mn-lt"/>
                <a:ea typeface="+mn-ea"/>
                <a:cs typeface="+mn-cs"/>
              </a:rPr>
              <a:t>A Synergistic Blend of Nature’s Finest:   Wild Oregano and Olive Leaf Extract</a:t>
            </a:r>
          </a:p>
        </p:txBody>
      </p:sp>
      <p:graphicFrame>
        <p:nvGraphicFramePr>
          <p:cNvPr id="8" name="Content Placeholder 9">
            <a:extLst>
              <a:ext uri="{FF2B5EF4-FFF2-40B4-BE49-F238E27FC236}">
                <a16:creationId xmlns:a16="http://schemas.microsoft.com/office/drawing/2014/main" id="{B6051E56-BAB3-D91D-5AB8-C5BE0F18F2FA}"/>
              </a:ext>
            </a:extLst>
          </p:cNvPr>
          <p:cNvGraphicFramePr>
            <a:graphicFrameLocks/>
          </p:cNvGraphicFramePr>
          <p:nvPr/>
        </p:nvGraphicFramePr>
        <p:xfrm>
          <a:off x="164817" y="311031"/>
          <a:ext cx="7050820" cy="2628869"/>
        </p:xfrm>
        <a:graphic>
          <a:graphicData uri="http://schemas.openxmlformats.org/drawingml/2006/table">
            <a:tbl>
              <a:tblPr/>
              <a:tblGrid>
                <a:gridCol w="441900">
                  <a:extLst>
                    <a:ext uri="{9D8B030D-6E8A-4147-A177-3AD203B41FA5}">
                      <a16:colId xmlns:a16="http://schemas.microsoft.com/office/drawing/2014/main" val="4074220028"/>
                    </a:ext>
                  </a:extLst>
                </a:gridCol>
                <a:gridCol w="1586404">
                  <a:extLst>
                    <a:ext uri="{9D8B030D-6E8A-4147-A177-3AD203B41FA5}">
                      <a16:colId xmlns:a16="http://schemas.microsoft.com/office/drawing/2014/main" val="2617790567"/>
                    </a:ext>
                  </a:extLst>
                </a:gridCol>
                <a:gridCol w="1189803">
                  <a:extLst>
                    <a:ext uri="{9D8B030D-6E8A-4147-A177-3AD203B41FA5}">
                      <a16:colId xmlns:a16="http://schemas.microsoft.com/office/drawing/2014/main" val="580420324"/>
                    </a:ext>
                  </a:extLst>
                </a:gridCol>
                <a:gridCol w="1142211">
                  <a:extLst>
                    <a:ext uri="{9D8B030D-6E8A-4147-A177-3AD203B41FA5}">
                      <a16:colId xmlns:a16="http://schemas.microsoft.com/office/drawing/2014/main" val="777201975"/>
                    </a:ext>
                  </a:extLst>
                </a:gridCol>
                <a:gridCol w="2690502">
                  <a:extLst>
                    <a:ext uri="{9D8B030D-6E8A-4147-A177-3AD203B41FA5}">
                      <a16:colId xmlns:a16="http://schemas.microsoft.com/office/drawing/2014/main" val="3019896634"/>
                    </a:ext>
                  </a:extLst>
                </a:gridCol>
              </a:tblGrid>
              <a:tr h="171648">
                <a:tc>
                  <a:txBody>
                    <a:bodyPr/>
                    <a:lstStyle/>
                    <a:p>
                      <a:r>
                        <a:rPr lang="en-US" sz="1200" b="1">
                          <a:solidFill>
                            <a:schemeClr val="bg1"/>
                          </a:solidFill>
                        </a:rPr>
                        <a:t>Rank</a:t>
                      </a:r>
                      <a:endParaRPr lang="en-US" sz="1200">
                        <a:solidFill>
                          <a:schemeClr val="bg1"/>
                        </a:solidFill>
                      </a:endParaRPr>
                    </a:p>
                  </a:txBody>
                  <a:tcPr marL="42912" marR="42912" marT="21456" marB="21456" anchor="ctr">
                    <a:lnL>
                      <a:noFill/>
                    </a:lnL>
                    <a:lnR>
                      <a:noFill/>
                    </a:lnR>
                    <a:lnT>
                      <a:noFill/>
                    </a:lnT>
                    <a:lnB>
                      <a:noFill/>
                    </a:lnB>
                    <a:noFill/>
                  </a:tcPr>
                </a:tc>
                <a:tc>
                  <a:txBody>
                    <a:bodyPr/>
                    <a:lstStyle/>
                    <a:p>
                      <a:r>
                        <a:rPr lang="en-US" sz="1200" b="1">
                          <a:solidFill>
                            <a:schemeClr val="bg1"/>
                          </a:solidFill>
                        </a:rPr>
                        <a:t>Drug Name</a:t>
                      </a:r>
                      <a:endParaRPr lang="en-US" sz="1200">
                        <a:solidFill>
                          <a:schemeClr val="bg1"/>
                        </a:solidFill>
                      </a:endParaRPr>
                    </a:p>
                  </a:txBody>
                  <a:tcPr marL="42912" marR="42912" marT="21456" marB="21456" anchor="ctr">
                    <a:lnL>
                      <a:noFill/>
                    </a:lnL>
                    <a:lnR>
                      <a:noFill/>
                    </a:lnR>
                    <a:lnT>
                      <a:noFill/>
                    </a:lnT>
                    <a:lnB>
                      <a:noFill/>
                    </a:lnB>
                    <a:noFill/>
                  </a:tcPr>
                </a:tc>
                <a:tc>
                  <a:txBody>
                    <a:bodyPr/>
                    <a:lstStyle/>
                    <a:p>
                      <a:r>
                        <a:rPr lang="en-US" sz="1200" b="1">
                          <a:solidFill>
                            <a:schemeClr val="bg1"/>
                          </a:solidFill>
                        </a:rPr>
                        <a:t>Class</a:t>
                      </a:r>
                      <a:endParaRPr lang="en-US" sz="1200">
                        <a:solidFill>
                          <a:schemeClr val="bg1"/>
                        </a:solidFill>
                      </a:endParaRPr>
                    </a:p>
                  </a:txBody>
                  <a:tcPr marL="42912" marR="42912" marT="21456" marB="21456" anchor="ctr">
                    <a:lnL>
                      <a:noFill/>
                    </a:lnL>
                    <a:lnR>
                      <a:noFill/>
                    </a:lnR>
                    <a:lnT>
                      <a:noFill/>
                    </a:lnT>
                    <a:lnB>
                      <a:noFill/>
                    </a:lnB>
                    <a:noFill/>
                  </a:tcPr>
                </a:tc>
                <a:tc>
                  <a:txBody>
                    <a:bodyPr/>
                    <a:lstStyle/>
                    <a:p>
                      <a:r>
                        <a:rPr lang="en-US" sz="1200" b="1">
                          <a:solidFill>
                            <a:schemeClr val="bg1"/>
                          </a:solidFill>
                        </a:rPr>
                        <a:t>Year Introduced</a:t>
                      </a:r>
                      <a:endParaRPr lang="en-US" sz="1200">
                        <a:solidFill>
                          <a:schemeClr val="bg1"/>
                        </a:solidFill>
                      </a:endParaRPr>
                    </a:p>
                  </a:txBody>
                  <a:tcPr marL="42912" marR="42912" marT="21456" marB="21456" anchor="ctr">
                    <a:lnL>
                      <a:noFill/>
                    </a:lnL>
                    <a:lnR>
                      <a:noFill/>
                    </a:lnR>
                    <a:lnT>
                      <a:noFill/>
                    </a:lnT>
                    <a:lnB>
                      <a:noFill/>
                    </a:lnB>
                    <a:noFill/>
                  </a:tcPr>
                </a:tc>
                <a:tc>
                  <a:txBody>
                    <a:bodyPr/>
                    <a:lstStyle/>
                    <a:p>
                      <a:r>
                        <a:rPr lang="en-US" sz="1200" b="1">
                          <a:solidFill>
                            <a:schemeClr val="bg1"/>
                          </a:solidFill>
                        </a:rPr>
                        <a:t>Common Uses</a:t>
                      </a:r>
                      <a:endParaRPr lang="en-US" sz="1200">
                        <a:solidFill>
                          <a:schemeClr val="bg1"/>
                        </a:solidFill>
                      </a:endParaRPr>
                    </a:p>
                  </a:txBody>
                  <a:tcPr marL="42912" marR="42912" marT="21456" marB="21456" anchor="ctr">
                    <a:lnL>
                      <a:noFill/>
                    </a:lnL>
                    <a:lnR>
                      <a:noFill/>
                    </a:lnR>
                    <a:lnT>
                      <a:noFill/>
                    </a:lnT>
                    <a:lnB>
                      <a:noFill/>
                    </a:lnB>
                    <a:noFill/>
                  </a:tcPr>
                </a:tc>
                <a:extLst>
                  <a:ext uri="{0D108BD9-81ED-4DB2-BD59-A6C34878D82A}">
                    <a16:rowId xmlns:a16="http://schemas.microsoft.com/office/drawing/2014/main" val="3620357736"/>
                  </a:ext>
                </a:extLst>
              </a:tr>
              <a:tr h="557857">
                <a:tc>
                  <a:txBody>
                    <a:bodyPr/>
                    <a:lstStyle/>
                    <a:p>
                      <a:r>
                        <a:rPr lang="en-US" sz="1200">
                          <a:solidFill>
                            <a:schemeClr val="bg1"/>
                          </a:solidFill>
                        </a:rPr>
                        <a:t>1</a:t>
                      </a:r>
                    </a:p>
                  </a:txBody>
                  <a:tcPr marL="42912" marR="42912" marT="21456" marB="21456" anchor="ctr">
                    <a:lnL>
                      <a:noFill/>
                    </a:lnL>
                    <a:lnR>
                      <a:noFill/>
                    </a:lnR>
                    <a:lnT>
                      <a:noFill/>
                    </a:lnT>
                    <a:lnB>
                      <a:noFill/>
                    </a:lnB>
                    <a:noFill/>
                  </a:tcPr>
                </a:tc>
                <a:tc>
                  <a:txBody>
                    <a:bodyPr/>
                    <a:lstStyle/>
                    <a:p>
                      <a:r>
                        <a:rPr lang="en-US" sz="1400" b="1">
                          <a:solidFill>
                            <a:schemeClr val="bg1"/>
                          </a:solidFill>
                        </a:rPr>
                        <a:t>Fluconazole (Diflucan)</a:t>
                      </a:r>
                      <a:endParaRPr lang="en-US" sz="1400">
                        <a:solidFill>
                          <a:schemeClr val="bg1"/>
                        </a:solidFill>
                      </a:endParaRPr>
                    </a:p>
                  </a:txBody>
                  <a:tcPr marL="42912" marR="42912" marT="21456" marB="21456" anchor="ctr">
                    <a:lnL>
                      <a:noFill/>
                    </a:lnL>
                    <a:lnR>
                      <a:noFill/>
                    </a:lnR>
                    <a:lnT>
                      <a:noFill/>
                    </a:lnT>
                    <a:lnB>
                      <a:noFill/>
                    </a:lnB>
                    <a:noFill/>
                  </a:tcPr>
                </a:tc>
                <a:tc>
                  <a:txBody>
                    <a:bodyPr/>
                    <a:lstStyle/>
                    <a:p>
                      <a:r>
                        <a:rPr lang="en-US" sz="1200">
                          <a:solidFill>
                            <a:schemeClr val="bg1"/>
                          </a:solidFill>
                        </a:rPr>
                        <a:t>Triazole</a:t>
                      </a:r>
                    </a:p>
                  </a:txBody>
                  <a:tcPr marL="42912" marR="42912" marT="21456" marB="21456" anchor="ctr">
                    <a:lnL>
                      <a:noFill/>
                    </a:lnL>
                    <a:lnR>
                      <a:noFill/>
                    </a:lnR>
                    <a:lnT>
                      <a:noFill/>
                    </a:lnT>
                    <a:lnB>
                      <a:noFill/>
                    </a:lnB>
                    <a:noFill/>
                  </a:tcPr>
                </a:tc>
                <a:tc>
                  <a:txBody>
                    <a:bodyPr/>
                    <a:lstStyle/>
                    <a:p>
                      <a:r>
                        <a:rPr lang="en-US" sz="1200" dirty="0">
                          <a:solidFill>
                            <a:schemeClr val="bg1"/>
                          </a:solidFill>
                        </a:rPr>
                        <a:t>1990</a:t>
                      </a:r>
                    </a:p>
                  </a:txBody>
                  <a:tcPr marL="42912" marR="42912" marT="21456" marB="21456" anchor="ctr">
                    <a:lnL>
                      <a:noFill/>
                    </a:lnL>
                    <a:lnR>
                      <a:noFill/>
                    </a:lnR>
                    <a:lnT>
                      <a:noFill/>
                    </a:lnT>
                    <a:lnB>
                      <a:noFill/>
                    </a:lnB>
                    <a:noFill/>
                  </a:tcPr>
                </a:tc>
                <a:tc>
                  <a:txBody>
                    <a:bodyPr/>
                    <a:lstStyle/>
                    <a:p>
                      <a:r>
                        <a:rPr lang="en-US" sz="1200" dirty="0">
                          <a:solidFill>
                            <a:schemeClr val="bg1"/>
                          </a:solidFill>
                        </a:rPr>
                        <a:t>Yeast infections (oral, vaginal), systemic candidiasis, thrush</a:t>
                      </a:r>
                    </a:p>
                  </a:txBody>
                  <a:tcPr marL="42912" marR="42912" marT="21456" marB="21456" anchor="ctr">
                    <a:lnL>
                      <a:noFill/>
                    </a:lnL>
                    <a:lnR>
                      <a:noFill/>
                    </a:lnR>
                    <a:lnT>
                      <a:noFill/>
                    </a:lnT>
                    <a:lnB>
                      <a:noFill/>
                    </a:lnB>
                    <a:noFill/>
                  </a:tcPr>
                </a:tc>
                <a:extLst>
                  <a:ext uri="{0D108BD9-81ED-4DB2-BD59-A6C34878D82A}">
                    <a16:rowId xmlns:a16="http://schemas.microsoft.com/office/drawing/2014/main" val="2844587225"/>
                  </a:ext>
                </a:extLst>
              </a:tr>
              <a:tr h="429121">
                <a:tc>
                  <a:txBody>
                    <a:bodyPr/>
                    <a:lstStyle/>
                    <a:p>
                      <a:r>
                        <a:rPr lang="en-US" sz="1200">
                          <a:solidFill>
                            <a:schemeClr val="bg1"/>
                          </a:solidFill>
                        </a:rPr>
                        <a:t>2</a:t>
                      </a:r>
                    </a:p>
                  </a:txBody>
                  <a:tcPr marL="42912" marR="42912" marT="21456" marB="21456" anchor="ctr">
                    <a:lnL>
                      <a:noFill/>
                    </a:lnL>
                    <a:lnR>
                      <a:noFill/>
                    </a:lnR>
                    <a:lnT>
                      <a:noFill/>
                    </a:lnT>
                    <a:lnB>
                      <a:noFill/>
                    </a:lnB>
                    <a:noFill/>
                  </a:tcPr>
                </a:tc>
                <a:tc>
                  <a:txBody>
                    <a:bodyPr/>
                    <a:lstStyle/>
                    <a:p>
                      <a:r>
                        <a:rPr lang="en-US" sz="1400" b="1" dirty="0">
                          <a:solidFill>
                            <a:schemeClr val="bg1"/>
                          </a:solidFill>
                        </a:rPr>
                        <a:t>Terbinafine (Lamisil)</a:t>
                      </a:r>
                      <a:endParaRPr lang="en-US" sz="1400" dirty="0">
                        <a:solidFill>
                          <a:schemeClr val="bg1"/>
                        </a:solidFill>
                      </a:endParaRPr>
                    </a:p>
                  </a:txBody>
                  <a:tcPr marL="42912" marR="42912" marT="21456" marB="21456" anchor="ctr">
                    <a:lnL>
                      <a:noFill/>
                    </a:lnL>
                    <a:lnR>
                      <a:noFill/>
                    </a:lnR>
                    <a:lnT>
                      <a:noFill/>
                    </a:lnT>
                    <a:lnB>
                      <a:noFill/>
                    </a:lnB>
                    <a:noFill/>
                  </a:tcPr>
                </a:tc>
                <a:tc>
                  <a:txBody>
                    <a:bodyPr/>
                    <a:lstStyle/>
                    <a:p>
                      <a:r>
                        <a:rPr lang="en-US" sz="1200" dirty="0">
                          <a:solidFill>
                            <a:schemeClr val="bg1"/>
                          </a:solidFill>
                        </a:rPr>
                        <a:t>Allylamine</a:t>
                      </a:r>
                    </a:p>
                  </a:txBody>
                  <a:tcPr marL="42912" marR="42912" marT="21456" marB="21456" anchor="ctr">
                    <a:lnL>
                      <a:noFill/>
                    </a:lnL>
                    <a:lnR>
                      <a:noFill/>
                    </a:lnR>
                    <a:lnT>
                      <a:noFill/>
                    </a:lnT>
                    <a:lnB>
                      <a:noFill/>
                    </a:lnB>
                    <a:noFill/>
                  </a:tcPr>
                </a:tc>
                <a:tc>
                  <a:txBody>
                    <a:bodyPr/>
                    <a:lstStyle/>
                    <a:p>
                      <a:r>
                        <a:rPr lang="en-US" sz="1200">
                          <a:solidFill>
                            <a:schemeClr val="bg1"/>
                          </a:solidFill>
                        </a:rPr>
                        <a:t>1991 (oral)</a:t>
                      </a:r>
                    </a:p>
                  </a:txBody>
                  <a:tcPr marL="42912" marR="42912" marT="21456" marB="21456" anchor="ctr">
                    <a:lnL>
                      <a:noFill/>
                    </a:lnL>
                    <a:lnR>
                      <a:noFill/>
                    </a:lnR>
                    <a:lnT>
                      <a:noFill/>
                    </a:lnT>
                    <a:lnB>
                      <a:noFill/>
                    </a:lnB>
                    <a:noFill/>
                  </a:tcPr>
                </a:tc>
                <a:tc>
                  <a:txBody>
                    <a:bodyPr/>
                    <a:lstStyle/>
                    <a:p>
                      <a:r>
                        <a:rPr lang="en-US" sz="1200">
                          <a:solidFill>
                            <a:schemeClr val="bg1"/>
                          </a:solidFill>
                        </a:rPr>
                        <a:t>Nail fungus, athlete’s foot, ringworm</a:t>
                      </a:r>
                    </a:p>
                  </a:txBody>
                  <a:tcPr marL="42912" marR="42912" marT="21456" marB="21456" anchor="ctr">
                    <a:lnL>
                      <a:noFill/>
                    </a:lnL>
                    <a:lnR>
                      <a:noFill/>
                    </a:lnR>
                    <a:lnT>
                      <a:noFill/>
                    </a:lnT>
                    <a:lnB>
                      <a:noFill/>
                    </a:lnB>
                    <a:noFill/>
                  </a:tcPr>
                </a:tc>
                <a:extLst>
                  <a:ext uri="{0D108BD9-81ED-4DB2-BD59-A6C34878D82A}">
                    <a16:rowId xmlns:a16="http://schemas.microsoft.com/office/drawing/2014/main" val="3860400414"/>
                  </a:ext>
                </a:extLst>
              </a:tr>
              <a:tr h="557857">
                <a:tc>
                  <a:txBody>
                    <a:bodyPr/>
                    <a:lstStyle/>
                    <a:p>
                      <a:r>
                        <a:rPr lang="en-US" sz="1200" dirty="0">
                          <a:solidFill>
                            <a:schemeClr val="bg1"/>
                          </a:solidFill>
                        </a:rPr>
                        <a:t>3</a:t>
                      </a:r>
                    </a:p>
                  </a:txBody>
                  <a:tcPr marL="42912" marR="42912" marT="21456" marB="21456" anchor="ctr">
                    <a:lnL>
                      <a:noFill/>
                    </a:lnL>
                    <a:lnR>
                      <a:noFill/>
                    </a:lnR>
                    <a:lnT>
                      <a:noFill/>
                    </a:lnT>
                    <a:lnB>
                      <a:noFill/>
                    </a:lnB>
                    <a:noFill/>
                  </a:tcPr>
                </a:tc>
                <a:tc>
                  <a:txBody>
                    <a:bodyPr/>
                    <a:lstStyle/>
                    <a:p>
                      <a:r>
                        <a:rPr lang="en-US" sz="1400" b="1" dirty="0">
                          <a:solidFill>
                            <a:schemeClr val="bg1"/>
                          </a:solidFill>
                        </a:rPr>
                        <a:t>Itraconazole (</a:t>
                      </a:r>
                      <a:r>
                        <a:rPr lang="en-US" sz="1400" b="1" dirty="0" err="1">
                          <a:solidFill>
                            <a:schemeClr val="bg1"/>
                          </a:solidFill>
                        </a:rPr>
                        <a:t>Sporanox</a:t>
                      </a:r>
                      <a:r>
                        <a:rPr lang="en-US" sz="1400" b="1" dirty="0">
                          <a:solidFill>
                            <a:schemeClr val="bg1"/>
                          </a:solidFill>
                        </a:rPr>
                        <a:t>)</a:t>
                      </a:r>
                      <a:endParaRPr lang="en-US" sz="1400" dirty="0">
                        <a:solidFill>
                          <a:schemeClr val="bg1"/>
                        </a:solidFill>
                      </a:endParaRPr>
                    </a:p>
                  </a:txBody>
                  <a:tcPr marL="42912" marR="42912" marT="21456" marB="21456" anchor="ctr">
                    <a:lnL>
                      <a:noFill/>
                    </a:lnL>
                    <a:lnR>
                      <a:noFill/>
                    </a:lnR>
                    <a:lnT>
                      <a:noFill/>
                    </a:lnT>
                    <a:lnB>
                      <a:noFill/>
                    </a:lnB>
                    <a:noFill/>
                  </a:tcPr>
                </a:tc>
                <a:tc>
                  <a:txBody>
                    <a:bodyPr/>
                    <a:lstStyle/>
                    <a:p>
                      <a:r>
                        <a:rPr lang="en-US" sz="1200" dirty="0">
                          <a:solidFill>
                            <a:schemeClr val="bg1"/>
                          </a:solidFill>
                        </a:rPr>
                        <a:t>Triazole</a:t>
                      </a:r>
                    </a:p>
                  </a:txBody>
                  <a:tcPr marL="42912" marR="42912" marT="21456" marB="21456" anchor="ctr">
                    <a:lnL>
                      <a:noFill/>
                    </a:lnL>
                    <a:lnR>
                      <a:noFill/>
                    </a:lnR>
                    <a:lnT>
                      <a:noFill/>
                    </a:lnT>
                    <a:lnB>
                      <a:noFill/>
                    </a:lnB>
                    <a:noFill/>
                  </a:tcPr>
                </a:tc>
                <a:tc>
                  <a:txBody>
                    <a:bodyPr/>
                    <a:lstStyle/>
                    <a:p>
                      <a:r>
                        <a:rPr lang="en-US" sz="1200">
                          <a:solidFill>
                            <a:schemeClr val="bg1"/>
                          </a:solidFill>
                        </a:rPr>
                        <a:t>1992</a:t>
                      </a:r>
                    </a:p>
                  </a:txBody>
                  <a:tcPr marL="42912" marR="42912" marT="21456" marB="21456" anchor="ctr">
                    <a:lnL>
                      <a:noFill/>
                    </a:lnL>
                    <a:lnR>
                      <a:noFill/>
                    </a:lnR>
                    <a:lnT>
                      <a:noFill/>
                    </a:lnT>
                    <a:lnB>
                      <a:noFill/>
                    </a:lnB>
                    <a:noFill/>
                  </a:tcPr>
                </a:tc>
                <a:tc>
                  <a:txBody>
                    <a:bodyPr/>
                    <a:lstStyle/>
                    <a:p>
                      <a:r>
                        <a:rPr lang="en-US" sz="1200" dirty="0">
                          <a:solidFill>
                            <a:schemeClr val="bg1"/>
                          </a:solidFill>
                        </a:rPr>
                        <a:t>Toenail/fingernail fungus, histoplasmosis, blastomycosis</a:t>
                      </a:r>
                    </a:p>
                  </a:txBody>
                  <a:tcPr marL="42912" marR="42912" marT="21456" marB="21456" anchor="ctr">
                    <a:lnL>
                      <a:noFill/>
                    </a:lnL>
                    <a:lnR>
                      <a:noFill/>
                    </a:lnR>
                    <a:lnT>
                      <a:noFill/>
                    </a:lnT>
                    <a:lnB>
                      <a:noFill/>
                    </a:lnB>
                    <a:noFill/>
                  </a:tcPr>
                </a:tc>
                <a:extLst>
                  <a:ext uri="{0D108BD9-81ED-4DB2-BD59-A6C34878D82A}">
                    <a16:rowId xmlns:a16="http://schemas.microsoft.com/office/drawing/2014/main" val="684572944"/>
                  </a:ext>
                </a:extLst>
              </a:tr>
              <a:tr h="429121">
                <a:tc>
                  <a:txBody>
                    <a:bodyPr/>
                    <a:lstStyle/>
                    <a:p>
                      <a:r>
                        <a:rPr lang="en-US" sz="1200">
                          <a:solidFill>
                            <a:schemeClr val="bg1"/>
                          </a:solidFill>
                        </a:rPr>
                        <a:t>4</a:t>
                      </a:r>
                    </a:p>
                  </a:txBody>
                  <a:tcPr marL="42912" marR="42912" marT="21456" marB="21456" anchor="ctr">
                    <a:lnL>
                      <a:noFill/>
                    </a:lnL>
                    <a:lnR>
                      <a:noFill/>
                    </a:lnR>
                    <a:lnT>
                      <a:noFill/>
                    </a:lnT>
                    <a:lnB>
                      <a:noFill/>
                    </a:lnB>
                    <a:noFill/>
                  </a:tcPr>
                </a:tc>
                <a:tc>
                  <a:txBody>
                    <a:bodyPr/>
                    <a:lstStyle/>
                    <a:p>
                      <a:r>
                        <a:rPr lang="en-US" sz="1400" b="1">
                          <a:solidFill>
                            <a:schemeClr val="bg1"/>
                          </a:solidFill>
                        </a:rPr>
                        <a:t>Griseofulvin</a:t>
                      </a:r>
                      <a:endParaRPr lang="en-US" sz="1400">
                        <a:solidFill>
                          <a:schemeClr val="bg1"/>
                        </a:solidFill>
                      </a:endParaRPr>
                    </a:p>
                  </a:txBody>
                  <a:tcPr marL="42912" marR="42912" marT="21456" marB="21456" anchor="ctr">
                    <a:lnL>
                      <a:noFill/>
                    </a:lnL>
                    <a:lnR>
                      <a:noFill/>
                    </a:lnR>
                    <a:lnT>
                      <a:noFill/>
                    </a:lnT>
                    <a:lnB>
                      <a:noFill/>
                    </a:lnB>
                    <a:noFill/>
                  </a:tcPr>
                </a:tc>
                <a:tc>
                  <a:txBody>
                    <a:bodyPr/>
                    <a:lstStyle/>
                    <a:p>
                      <a:r>
                        <a:rPr lang="en-US" sz="1200">
                          <a:solidFill>
                            <a:schemeClr val="bg1"/>
                          </a:solidFill>
                        </a:rPr>
                        <a:t>Antifungal Antibiotic</a:t>
                      </a:r>
                    </a:p>
                  </a:txBody>
                  <a:tcPr marL="42912" marR="42912" marT="21456" marB="21456" anchor="ctr">
                    <a:lnL>
                      <a:noFill/>
                    </a:lnL>
                    <a:lnR>
                      <a:noFill/>
                    </a:lnR>
                    <a:lnT>
                      <a:noFill/>
                    </a:lnT>
                    <a:lnB>
                      <a:noFill/>
                    </a:lnB>
                    <a:noFill/>
                  </a:tcPr>
                </a:tc>
                <a:tc>
                  <a:txBody>
                    <a:bodyPr/>
                    <a:lstStyle/>
                    <a:p>
                      <a:r>
                        <a:rPr lang="en-US" sz="1200" dirty="0">
                          <a:solidFill>
                            <a:schemeClr val="bg1"/>
                          </a:solidFill>
                        </a:rPr>
                        <a:t>1958</a:t>
                      </a:r>
                    </a:p>
                  </a:txBody>
                  <a:tcPr marL="42912" marR="42912" marT="21456" marB="21456" anchor="ctr">
                    <a:lnL>
                      <a:noFill/>
                    </a:lnL>
                    <a:lnR>
                      <a:noFill/>
                    </a:lnR>
                    <a:lnT>
                      <a:noFill/>
                    </a:lnT>
                    <a:lnB>
                      <a:noFill/>
                    </a:lnB>
                    <a:noFill/>
                  </a:tcPr>
                </a:tc>
                <a:tc>
                  <a:txBody>
                    <a:bodyPr/>
                    <a:lstStyle/>
                    <a:p>
                      <a:r>
                        <a:rPr lang="en-US" sz="1200">
                          <a:solidFill>
                            <a:schemeClr val="bg1"/>
                          </a:solidFill>
                        </a:rPr>
                        <a:t>Scalp ringworm, tinea infections in children</a:t>
                      </a:r>
                    </a:p>
                  </a:txBody>
                  <a:tcPr marL="42912" marR="42912" marT="21456" marB="21456" anchor="ctr">
                    <a:lnL>
                      <a:noFill/>
                    </a:lnL>
                    <a:lnR>
                      <a:noFill/>
                    </a:lnR>
                    <a:lnT>
                      <a:noFill/>
                    </a:lnT>
                    <a:lnB>
                      <a:noFill/>
                    </a:lnB>
                    <a:noFill/>
                  </a:tcPr>
                </a:tc>
                <a:extLst>
                  <a:ext uri="{0D108BD9-81ED-4DB2-BD59-A6C34878D82A}">
                    <a16:rowId xmlns:a16="http://schemas.microsoft.com/office/drawing/2014/main" val="3153787535"/>
                  </a:ext>
                </a:extLst>
              </a:tr>
              <a:tr h="429121">
                <a:tc>
                  <a:txBody>
                    <a:bodyPr/>
                    <a:lstStyle/>
                    <a:p>
                      <a:r>
                        <a:rPr lang="en-US" sz="1200">
                          <a:solidFill>
                            <a:schemeClr val="bg1"/>
                          </a:solidFill>
                        </a:rPr>
                        <a:t>5</a:t>
                      </a:r>
                    </a:p>
                  </a:txBody>
                  <a:tcPr marL="42912" marR="42912" marT="21456" marB="21456" anchor="ctr">
                    <a:lnL>
                      <a:noFill/>
                    </a:lnL>
                    <a:lnR>
                      <a:noFill/>
                    </a:lnR>
                    <a:lnT>
                      <a:noFill/>
                    </a:lnT>
                    <a:lnB>
                      <a:noFill/>
                    </a:lnB>
                    <a:noFill/>
                  </a:tcPr>
                </a:tc>
                <a:tc>
                  <a:txBody>
                    <a:bodyPr/>
                    <a:lstStyle/>
                    <a:p>
                      <a:r>
                        <a:rPr lang="en-US" sz="1400" b="1" dirty="0">
                          <a:solidFill>
                            <a:schemeClr val="bg1"/>
                          </a:solidFill>
                        </a:rPr>
                        <a:t>Ketoconazole (oral)</a:t>
                      </a:r>
                      <a:endParaRPr lang="en-US" sz="1400" dirty="0">
                        <a:solidFill>
                          <a:schemeClr val="bg1"/>
                        </a:solidFill>
                      </a:endParaRPr>
                    </a:p>
                  </a:txBody>
                  <a:tcPr marL="42912" marR="42912" marT="21456" marB="21456" anchor="ctr">
                    <a:lnL>
                      <a:noFill/>
                    </a:lnL>
                    <a:lnR>
                      <a:noFill/>
                    </a:lnR>
                    <a:lnT>
                      <a:noFill/>
                    </a:lnT>
                    <a:lnB>
                      <a:noFill/>
                    </a:lnB>
                    <a:noFill/>
                  </a:tcPr>
                </a:tc>
                <a:tc>
                  <a:txBody>
                    <a:bodyPr/>
                    <a:lstStyle/>
                    <a:p>
                      <a:r>
                        <a:rPr lang="en-US" sz="1200">
                          <a:solidFill>
                            <a:schemeClr val="bg1"/>
                          </a:solidFill>
                        </a:rPr>
                        <a:t>Imidazole</a:t>
                      </a:r>
                    </a:p>
                  </a:txBody>
                  <a:tcPr marL="42912" marR="42912" marT="21456" marB="21456" anchor="ctr">
                    <a:lnL>
                      <a:noFill/>
                    </a:lnL>
                    <a:lnR>
                      <a:noFill/>
                    </a:lnR>
                    <a:lnT>
                      <a:noFill/>
                    </a:lnT>
                    <a:lnB>
                      <a:noFill/>
                    </a:lnB>
                    <a:noFill/>
                  </a:tcPr>
                </a:tc>
                <a:tc>
                  <a:txBody>
                    <a:bodyPr/>
                    <a:lstStyle/>
                    <a:p>
                      <a:r>
                        <a:rPr lang="en-US" sz="1200">
                          <a:solidFill>
                            <a:schemeClr val="bg1"/>
                          </a:solidFill>
                        </a:rPr>
                        <a:t>1981 (oral form)</a:t>
                      </a:r>
                    </a:p>
                  </a:txBody>
                  <a:tcPr marL="42912" marR="42912" marT="21456" marB="21456" anchor="ctr">
                    <a:lnL>
                      <a:noFill/>
                    </a:lnL>
                    <a:lnR>
                      <a:noFill/>
                    </a:lnR>
                    <a:lnT>
                      <a:noFill/>
                    </a:lnT>
                    <a:lnB>
                      <a:noFill/>
                    </a:lnB>
                    <a:noFill/>
                  </a:tcPr>
                </a:tc>
                <a:tc>
                  <a:txBody>
                    <a:bodyPr/>
                    <a:lstStyle/>
                    <a:p>
                      <a:r>
                        <a:rPr lang="en-US" sz="1200" dirty="0">
                          <a:solidFill>
                            <a:schemeClr val="bg1"/>
                          </a:solidFill>
                        </a:rPr>
                        <a:t>Systemic fungal infections (rare due to liver toxicity)</a:t>
                      </a:r>
                    </a:p>
                  </a:txBody>
                  <a:tcPr marL="42912" marR="42912" marT="21456" marB="21456" anchor="ctr">
                    <a:lnL>
                      <a:noFill/>
                    </a:lnL>
                    <a:lnR>
                      <a:noFill/>
                    </a:lnR>
                    <a:lnT>
                      <a:noFill/>
                    </a:lnT>
                    <a:lnB>
                      <a:noFill/>
                    </a:lnB>
                    <a:noFill/>
                  </a:tcPr>
                </a:tc>
                <a:extLst>
                  <a:ext uri="{0D108BD9-81ED-4DB2-BD59-A6C34878D82A}">
                    <a16:rowId xmlns:a16="http://schemas.microsoft.com/office/drawing/2014/main" val="915179727"/>
                  </a:ext>
                </a:extLst>
              </a:tr>
            </a:tbl>
          </a:graphicData>
        </a:graphic>
      </p:graphicFrame>
      <p:sp>
        <p:nvSpPr>
          <p:cNvPr id="11" name="Rectangle 10">
            <a:extLst>
              <a:ext uri="{FF2B5EF4-FFF2-40B4-BE49-F238E27FC236}">
                <a16:creationId xmlns:a16="http://schemas.microsoft.com/office/drawing/2014/main" id="{3E20DF9D-AD46-7C15-3ADA-4048AB851980}"/>
              </a:ext>
            </a:extLst>
          </p:cNvPr>
          <p:cNvSpPr/>
          <p:nvPr/>
        </p:nvSpPr>
        <p:spPr>
          <a:xfrm>
            <a:off x="79289" y="205159"/>
            <a:ext cx="7151085" cy="28817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F2F4B8-B362-DA81-749E-3BAFF8734DC3}"/>
              </a:ext>
            </a:extLst>
          </p:cNvPr>
          <p:cNvSpPr/>
          <p:nvPr/>
        </p:nvSpPr>
        <p:spPr>
          <a:xfrm>
            <a:off x="97210" y="3190880"/>
            <a:ext cx="7151085" cy="29754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9669CDB9-A015-6F4F-7EDA-3356A5263D57}"/>
              </a:ext>
            </a:extLst>
          </p:cNvPr>
          <p:cNvGraphicFramePr>
            <a:graphicFrameLocks noGrp="1"/>
          </p:cNvGraphicFramePr>
          <p:nvPr>
            <p:extLst>
              <p:ext uri="{D42A27DB-BD31-4B8C-83A1-F6EECF244321}">
                <p14:modId xmlns:p14="http://schemas.microsoft.com/office/powerpoint/2010/main" val="2029574581"/>
              </p:ext>
            </p:extLst>
          </p:nvPr>
        </p:nvGraphicFramePr>
        <p:xfrm>
          <a:off x="171013" y="3240941"/>
          <a:ext cx="7065559" cy="2875334"/>
        </p:xfrm>
        <a:graphic>
          <a:graphicData uri="http://schemas.openxmlformats.org/drawingml/2006/table">
            <a:tbl>
              <a:tblPr/>
              <a:tblGrid>
                <a:gridCol w="568791">
                  <a:extLst>
                    <a:ext uri="{9D8B030D-6E8A-4147-A177-3AD203B41FA5}">
                      <a16:colId xmlns:a16="http://schemas.microsoft.com/office/drawing/2014/main" val="1810118729"/>
                    </a:ext>
                  </a:extLst>
                </a:gridCol>
                <a:gridCol w="1430808">
                  <a:extLst>
                    <a:ext uri="{9D8B030D-6E8A-4147-A177-3AD203B41FA5}">
                      <a16:colId xmlns:a16="http://schemas.microsoft.com/office/drawing/2014/main" val="2749682134"/>
                    </a:ext>
                  </a:extLst>
                </a:gridCol>
                <a:gridCol w="1277816">
                  <a:extLst>
                    <a:ext uri="{9D8B030D-6E8A-4147-A177-3AD203B41FA5}">
                      <a16:colId xmlns:a16="http://schemas.microsoft.com/office/drawing/2014/main" val="3743103828"/>
                    </a:ext>
                  </a:extLst>
                </a:gridCol>
                <a:gridCol w="1090246">
                  <a:extLst>
                    <a:ext uri="{9D8B030D-6E8A-4147-A177-3AD203B41FA5}">
                      <a16:colId xmlns:a16="http://schemas.microsoft.com/office/drawing/2014/main" val="3572538576"/>
                    </a:ext>
                  </a:extLst>
                </a:gridCol>
                <a:gridCol w="2697898">
                  <a:extLst>
                    <a:ext uri="{9D8B030D-6E8A-4147-A177-3AD203B41FA5}">
                      <a16:colId xmlns:a16="http://schemas.microsoft.com/office/drawing/2014/main" val="3224871284"/>
                    </a:ext>
                  </a:extLst>
                </a:gridCol>
              </a:tblGrid>
              <a:tr h="193855">
                <a:tc>
                  <a:txBody>
                    <a:bodyPr/>
                    <a:lstStyle/>
                    <a:p>
                      <a:r>
                        <a:rPr lang="en-US" sz="1200" b="1">
                          <a:solidFill>
                            <a:schemeClr val="bg1"/>
                          </a:solidFill>
                        </a:rPr>
                        <a:t>Rank</a:t>
                      </a:r>
                      <a:endParaRPr lang="en-US" sz="1200">
                        <a:solidFill>
                          <a:schemeClr val="bg1"/>
                        </a:solidFill>
                      </a:endParaRPr>
                    </a:p>
                  </a:txBody>
                  <a:tcPr marL="36973" marR="36973" marT="18486" marB="18486" anchor="ctr">
                    <a:lnL>
                      <a:noFill/>
                    </a:lnL>
                    <a:lnR>
                      <a:noFill/>
                    </a:lnR>
                    <a:lnT>
                      <a:noFill/>
                    </a:lnT>
                    <a:lnB>
                      <a:noFill/>
                    </a:lnB>
                    <a:noFill/>
                  </a:tcPr>
                </a:tc>
                <a:tc>
                  <a:txBody>
                    <a:bodyPr/>
                    <a:lstStyle/>
                    <a:p>
                      <a:r>
                        <a:rPr lang="en-US" sz="1200" b="1" dirty="0">
                          <a:solidFill>
                            <a:schemeClr val="bg1"/>
                          </a:solidFill>
                        </a:rPr>
                        <a:t>Drug Name</a:t>
                      </a:r>
                      <a:endParaRPr lang="en-US" sz="1200" dirty="0">
                        <a:solidFill>
                          <a:schemeClr val="bg1"/>
                        </a:solidFill>
                      </a:endParaRPr>
                    </a:p>
                  </a:txBody>
                  <a:tcPr marL="36973" marR="36973" marT="18486" marB="18486" anchor="ctr">
                    <a:lnL>
                      <a:noFill/>
                    </a:lnL>
                    <a:lnR>
                      <a:noFill/>
                    </a:lnR>
                    <a:lnT>
                      <a:noFill/>
                    </a:lnT>
                    <a:lnB>
                      <a:noFill/>
                    </a:lnB>
                    <a:noFill/>
                  </a:tcPr>
                </a:tc>
                <a:tc>
                  <a:txBody>
                    <a:bodyPr/>
                    <a:lstStyle/>
                    <a:p>
                      <a:r>
                        <a:rPr lang="en-US" sz="1200" b="1" dirty="0">
                          <a:solidFill>
                            <a:schemeClr val="bg1"/>
                          </a:solidFill>
                        </a:rPr>
                        <a:t>Class</a:t>
                      </a:r>
                      <a:endParaRPr lang="en-US" sz="1200" dirty="0">
                        <a:solidFill>
                          <a:schemeClr val="bg1"/>
                        </a:solidFill>
                      </a:endParaRPr>
                    </a:p>
                  </a:txBody>
                  <a:tcPr marL="36973" marR="36973" marT="18486" marB="18486" anchor="ctr">
                    <a:lnL>
                      <a:noFill/>
                    </a:lnL>
                    <a:lnR>
                      <a:noFill/>
                    </a:lnR>
                    <a:lnT>
                      <a:noFill/>
                    </a:lnT>
                    <a:lnB>
                      <a:noFill/>
                    </a:lnB>
                    <a:noFill/>
                  </a:tcPr>
                </a:tc>
                <a:tc>
                  <a:txBody>
                    <a:bodyPr/>
                    <a:lstStyle/>
                    <a:p>
                      <a:r>
                        <a:rPr lang="en-US" sz="1200" b="1">
                          <a:solidFill>
                            <a:schemeClr val="bg1"/>
                          </a:solidFill>
                        </a:rPr>
                        <a:t>Year Introduced</a:t>
                      </a:r>
                      <a:endParaRPr lang="en-US" sz="1200">
                        <a:solidFill>
                          <a:schemeClr val="bg1"/>
                        </a:solidFill>
                      </a:endParaRPr>
                    </a:p>
                  </a:txBody>
                  <a:tcPr marL="36973" marR="36973" marT="18486" marB="18486" anchor="ctr">
                    <a:lnL>
                      <a:noFill/>
                    </a:lnL>
                    <a:lnR>
                      <a:noFill/>
                    </a:lnR>
                    <a:lnT>
                      <a:noFill/>
                    </a:lnT>
                    <a:lnB>
                      <a:noFill/>
                    </a:lnB>
                    <a:noFill/>
                  </a:tcPr>
                </a:tc>
                <a:tc>
                  <a:txBody>
                    <a:bodyPr/>
                    <a:lstStyle/>
                    <a:p>
                      <a:r>
                        <a:rPr lang="en-US" sz="1200" b="1">
                          <a:solidFill>
                            <a:schemeClr val="bg1"/>
                          </a:solidFill>
                        </a:rPr>
                        <a:t>Common Uses</a:t>
                      </a:r>
                      <a:endParaRPr lang="en-US" sz="1200">
                        <a:solidFill>
                          <a:schemeClr val="bg1"/>
                        </a:solidFill>
                      </a:endParaRPr>
                    </a:p>
                  </a:txBody>
                  <a:tcPr marL="36973" marR="36973" marT="18486" marB="18486" anchor="ctr">
                    <a:lnL>
                      <a:noFill/>
                    </a:lnL>
                    <a:lnR>
                      <a:noFill/>
                    </a:lnR>
                    <a:lnT>
                      <a:noFill/>
                    </a:lnT>
                    <a:lnB>
                      <a:noFill/>
                    </a:lnB>
                    <a:noFill/>
                  </a:tcPr>
                </a:tc>
                <a:extLst>
                  <a:ext uri="{0D108BD9-81ED-4DB2-BD59-A6C34878D82A}">
                    <a16:rowId xmlns:a16="http://schemas.microsoft.com/office/drawing/2014/main" val="600800810"/>
                  </a:ext>
                </a:extLst>
              </a:tr>
              <a:tr h="337818">
                <a:tc>
                  <a:txBody>
                    <a:bodyPr/>
                    <a:lstStyle/>
                    <a:p>
                      <a:r>
                        <a:rPr lang="en-US" sz="1200">
                          <a:solidFill>
                            <a:schemeClr val="bg1"/>
                          </a:solidFill>
                        </a:rPr>
                        <a:t>1</a:t>
                      </a:r>
                    </a:p>
                  </a:txBody>
                  <a:tcPr marL="36973" marR="36973" marT="18486" marB="18486" anchor="ctr">
                    <a:lnL>
                      <a:noFill/>
                    </a:lnL>
                    <a:lnR>
                      <a:noFill/>
                    </a:lnR>
                    <a:lnT>
                      <a:noFill/>
                    </a:lnT>
                    <a:lnB>
                      <a:noFill/>
                    </a:lnB>
                    <a:noFill/>
                  </a:tcPr>
                </a:tc>
                <a:tc>
                  <a:txBody>
                    <a:bodyPr/>
                    <a:lstStyle/>
                    <a:p>
                      <a:r>
                        <a:rPr lang="en-US" sz="1400" b="1">
                          <a:solidFill>
                            <a:schemeClr val="bg1"/>
                          </a:solidFill>
                        </a:rPr>
                        <a:t>Amoxicillin</a:t>
                      </a:r>
                      <a:endParaRPr lang="en-US" sz="1400">
                        <a:solidFill>
                          <a:schemeClr val="bg1"/>
                        </a:solidFill>
                      </a:endParaRPr>
                    </a:p>
                  </a:txBody>
                  <a:tcPr marL="36973" marR="36973" marT="18486" marB="18486" anchor="ctr">
                    <a:lnL>
                      <a:noFill/>
                    </a:lnL>
                    <a:lnR>
                      <a:noFill/>
                    </a:lnR>
                    <a:lnT>
                      <a:noFill/>
                    </a:lnT>
                    <a:lnB>
                      <a:noFill/>
                    </a:lnB>
                    <a:noFill/>
                  </a:tcPr>
                </a:tc>
                <a:tc>
                  <a:txBody>
                    <a:bodyPr/>
                    <a:lstStyle/>
                    <a:p>
                      <a:r>
                        <a:rPr lang="en-US" sz="1200">
                          <a:solidFill>
                            <a:schemeClr val="bg1"/>
                          </a:solidFill>
                        </a:rPr>
                        <a:t>Aminopenicillin</a:t>
                      </a:r>
                    </a:p>
                  </a:txBody>
                  <a:tcPr marL="36973" marR="36973" marT="18486" marB="18486" anchor="ctr">
                    <a:lnL>
                      <a:noFill/>
                    </a:lnL>
                    <a:lnR>
                      <a:noFill/>
                    </a:lnR>
                    <a:lnT>
                      <a:noFill/>
                    </a:lnT>
                    <a:lnB>
                      <a:noFill/>
                    </a:lnB>
                    <a:noFill/>
                  </a:tcPr>
                </a:tc>
                <a:tc>
                  <a:txBody>
                    <a:bodyPr/>
                    <a:lstStyle/>
                    <a:p>
                      <a:r>
                        <a:rPr lang="en-US" sz="1200">
                          <a:solidFill>
                            <a:schemeClr val="bg1"/>
                          </a:solidFill>
                        </a:rPr>
                        <a:t>1972</a:t>
                      </a:r>
                    </a:p>
                  </a:txBody>
                  <a:tcPr marL="36973" marR="36973" marT="18486" marB="18486" anchor="ctr">
                    <a:lnL>
                      <a:noFill/>
                    </a:lnL>
                    <a:lnR>
                      <a:noFill/>
                    </a:lnR>
                    <a:lnT>
                      <a:noFill/>
                    </a:lnT>
                    <a:lnB>
                      <a:noFill/>
                    </a:lnB>
                    <a:noFill/>
                  </a:tcPr>
                </a:tc>
                <a:tc>
                  <a:txBody>
                    <a:bodyPr/>
                    <a:lstStyle/>
                    <a:p>
                      <a:r>
                        <a:rPr lang="en-US" sz="1200">
                          <a:solidFill>
                            <a:schemeClr val="bg1"/>
                          </a:solidFill>
                        </a:rPr>
                        <a:t>Ear, sinus, throat, respiratory, UTI</a:t>
                      </a:r>
                    </a:p>
                  </a:txBody>
                  <a:tcPr marL="36973" marR="36973" marT="18486" marB="18486" anchor="ctr">
                    <a:lnL>
                      <a:noFill/>
                    </a:lnL>
                    <a:lnR>
                      <a:noFill/>
                    </a:lnR>
                    <a:lnT>
                      <a:noFill/>
                    </a:lnT>
                    <a:lnB>
                      <a:noFill/>
                    </a:lnB>
                    <a:noFill/>
                  </a:tcPr>
                </a:tc>
                <a:extLst>
                  <a:ext uri="{0D108BD9-81ED-4DB2-BD59-A6C34878D82A}">
                    <a16:rowId xmlns:a16="http://schemas.microsoft.com/office/drawing/2014/main" val="1837311646"/>
                  </a:ext>
                </a:extLst>
              </a:tr>
              <a:tr h="481780">
                <a:tc>
                  <a:txBody>
                    <a:bodyPr/>
                    <a:lstStyle/>
                    <a:p>
                      <a:r>
                        <a:rPr lang="en-US" sz="1200">
                          <a:solidFill>
                            <a:schemeClr val="bg1"/>
                          </a:solidFill>
                        </a:rPr>
                        <a:t>2</a:t>
                      </a:r>
                    </a:p>
                  </a:txBody>
                  <a:tcPr marL="36973" marR="36973" marT="18486" marB="18486" anchor="ctr">
                    <a:lnL>
                      <a:noFill/>
                    </a:lnL>
                    <a:lnR>
                      <a:noFill/>
                    </a:lnR>
                    <a:lnT>
                      <a:noFill/>
                    </a:lnT>
                    <a:lnB>
                      <a:noFill/>
                    </a:lnB>
                    <a:noFill/>
                  </a:tcPr>
                </a:tc>
                <a:tc>
                  <a:txBody>
                    <a:bodyPr/>
                    <a:lstStyle/>
                    <a:p>
                      <a:r>
                        <a:rPr lang="en-US" sz="1400" b="1">
                          <a:solidFill>
                            <a:schemeClr val="bg1"/>
                          </a:solidFill>
                        </a:rPr>
                        <a:t>Amoxicillin-Clavulanate (Augmentin)</a:t>
                      </a:r>
                      <a:endParaRPr lang="en-US" sz="1400">
                        <a:solidFill>
                          <a:schemeClr val="bg1"/>
                        </a:solidFill>
                      </a:endParaRPr>
                    </a:p>
                  </a:txBody>
                  <a:tcPr marL="36973" marR="36973" marT="18486" marB="18486" anchor="ctr">
                    <a:lnL>
                      <a:noFill/>
                    </a:lnL>
                    <a:lnR>
                      <a:noFill/>
                    </a:lnR>
                    <a:lnT>
                      <a:noFill/>
                    </a:lnT>
                    <a:lnB>
                      <a:noFill/>
                    </a:lnB>
                    <a:noFill/>
                  </a:tcPr>
                </a:tc>
                <a:tc>
                  <a:txBody>
                    <a:bodyPr/>
                    <a:lstStyle/>
                    <a:p>
                      <a:r>
                        <a:rPr lang="en-US" sz="1200">
                          <a:solidFill>
                            <a:schemeClr val="bg1"/>
                          </a:solidFill>
                        </a:rPr>
                        <a:t>Beta-lactam + inhibitor</a:t>
                      </a:r>
                    </a:p>
                  </a:txBody>
                  <a:tcPr marL="36973" marR="36973" marT="18486" marB="18486" anchor="ctr">
                    <a:lnL>
                      <a:noFill/>
                    </a:lnL>
                    <a:lnR>
                      <a:noFill/>
                    </a:lnR>
                    <a:lnT>
                      <a:noFill/>
                    </a:lnT>
                    <a:lnB>
                      <a:noFill/>
                    </a:lnB>
                    <a:noFill/>
                  </a:tcPr>
                </a:tc>
                <a:tc>
                  <a:txBody>
                    <a:bodyPr/>
                    <a:lstStyle/>
                    <a:p>
                      <a:r>
                        <a:rPr lang="en-US" sz="1200">
                          <a:solidFill>
                            <a:schemeClr val="bg1"/>
                          </a:solidFill>
                        </a:rPr>
                        <a:t>1981</a:t>
                      </a:r>
                    </a:p>
                  </a:txBody>
                  <a:tcPr marL="36973" marR="36973" marT="18486" marB="18486" anchor="ctr">
                    <a:lnL>
                      <a:noFill/>
                    </a:lnL>
                    <a:lnR>
                      <a:noFill/>
                    </a:lnR>
                    <a:lnT>
                      <a:noFill/>
                    </a:lnT>
                    <a:lnB>
                      <a:noFill/>
                    </a:lnB>
                    <a:noFill/>
                  </a:tcPr>
                </a:tc>
                <a:tc>
                  <a:txBody>
                    <a:bodyPr/>
                    <a:lstStyle/>
                    <a:p>
                      <a:r>
                        <a:rPr lang="en-US" sz="1200" dirty="0">
                          <a:solidFill>
                            <a:schemeClr val="bg1"/>
                          </a:solidFill>
                        </a:rPr>
                        <a:t>Sinusitis, bronchitis, resistant bacterial infections</a:t>
                      </a:r>
                    </a:p>
                  </a:txBody>
                  <a:tcPr marL="36973" marR="36973" marT="18486" marB="18486" anchor="ctr">
                    <a:lnL>
                      <a:noFill/>
                    </a:lnL>
                    <a:lnR>
                      <a:noFill/>
                    </a:lnR>
                    <a:lnT>
                      <a:noFill/>
                    </a:lnT>
                    <a:lnB>
                      <a:noFill/>
                    </a:lnB>
                    <a:noFill/>
                  </a:tcPr>
                </a:tc>
                <a:extLst>
                  <a:ext uri="{0D108BD9-81ED-4DB2-BD59-A6C34878D82A}">
                    <a16:rowId xmlns:a16="http://schemas.microsoft.com/office/drawing/2014/main" val="1835567773"/>
                  </a:ext>
                </a:extLst>
              </a:tr>
              <a:tr h="481780">
                <a:tc>
                  <a:txBody>
                    <a:bodyPr/>
                    <a:lstStyle/>
                    <a:p>
                      <a:r>
                        <a:rPr lang="en-US" sz="1200">
                          <a:solidFill>
                            <a:schemeClr val="bg1"/>
                          </a:solidFill>
                        </a:rPr>
                        <a:t>3</a:t>
                      </a:r>
                    </a:p>
                  </a:txBody>
                  <a:tcPr marL="36973" marR="36973" marT="18486" marB="18486" anchor="ctr">
                    <a:lnL>
                      <a:noFill/>
                    </a:lnL>
                    <a:lnR>
                      <a:noFill/>
                    </a:lnR>
                    <a:lnT>
                      <a:noFill/>
                    </a:lnT>
                    <a:lnB>
                      <a:noFill/>
                    </a:lnB>
                    <a:noFill/>
                  </a:tcPr>
                </a:tc>
                <a:tc>
                  <a:txBody>
                    <a:bodyPr/>
                    <a:lstStyle/>
                    <a:p>
                      <a:r>
                        <a:rPr lang="en-US" sz="1400" b="1" dirty="0">
                          <a:solidFill>
                            <a:schemeClr val="bg1"/>
                          </a:solidFill>
                        </a:rPr>
                        <a:t>Azithromycin     (Z-Pak)</a:t>
                      </a:r>
                      <a:endParaRPr lang="en-US" sz="1400" dirty="0">
                        <a:solidFill>
                          <a:schemeClr val="bg1"/>
                        </a:solidFill>
                      </a:endParaRPr>
                    </a:p>
                  </a:txBody>
                  <a:tcPr marL="36973" marR="36973" marT="18486" marB="18486" anchor="ctr">
                    <a:lnL>
                      <a:noFill/>
                    </a:lnL>
                    <a:lnR>
                      <a:noFill/>
                    </a:lnR>
                    <a:lnT>
                      <a:noFill/>
                    </a:lnT>
                    <a:lnB>
                      <a:noFill/>
                    </a:lnB>
                    <a:noFill/>
                  </a:tcPr>
                </a:tc>
                <a:tc>
                  <a:txBody>
                    <a:bodyPr/>
                    <a:lstStyle/>
                    <a:p>
                      <a:r>
                        <a:rPr lang="en-US" sz="1200" dirty="0">
                          <a:solidFill>
                            <a:schemeClr val="bg1"/>
                          </a:solidFill>
                        </a:rPr>
                        <a:t>Macrolide</a:t>
                      </a:r>
                    </a:p>
                  </a:txBody>
                  <a:tcPr marL="36973" marR="36973" marT="18486" marB="18486" anchor="ctr">
                    <a:lnL>
                      <a:noFill/>
                    </a:lnL>
                    <a:lnR>
                      <a:noFill/>
                    </a:lnR>
                    <a:lnT>
                      <a:noFill/>
                    </a:lnT>
                    <a:lnB>
                      <a:noFill/>
                    </a:lnB>
                    <a:noFill/>
                  </a:tcPr>
                </a:tc>
                <a:tc>
                  <a:txBody>
                    <a:bodyPr/>
                    <a:lstStyle/>
                    <a:p>
                      <a:r>
                        <a:rPr lang="en-US" sz="1200">
                          <a:solidFill>
                            <a:schemeClr val="bg1"/>
                          </a:solidFill>
                        </a:rPr>
                        <a:t>1988</a:t>
                      </a:r>
                    </a:p>
                  </a:txBody>
                  <a:tcPr marL="36973" marR="36973" marT="18486" marB="18486" anchor="ctr">
                    <a:lnL>
                      <a:noFill/>
                    </a:lnL>
                    <a:lnR>
                      <a:noFill/>
                    </a:lnR>
                    <a:lnT>
                      <a:noFill/>
                    </a:lnT>
                    <a:lnB>
                      <a:noFill/>
                    </a:lnB>
                    <a:noFill/>
                  </a:tcPr>
                </a:tc>
                <a:tc>
                  <a:txBody>
                    <a:bodyPr/>
                    <a:lstStyle/>
                    <a:p>
                      <a:r>
                        <a:rPr lang="en-US" sz="1200">
                          <a:solidFill>
                            <a:schemeClr val="bg1"/>
                          </a:solidFill>
                        </a:rPr>
                        <a:t>Respiratory infections, STIs, traveler's diarrhoea</a:t>
                      </a:r>
                    </a:p>
                  </a:txBody>
                  <a:tcPr marL="36973" marR="36973" marT="18486" marB="18486" anchor="ctr">
                    <a:lnL>
                      <a:noFill/>
                    </a:lnL>
                    <a:lnR>
                      <a:noFill/>
                    </a:lnR>
                    <a:lnT>
                      <a:noFill/>
                    </a:lnT>
                    <a:lnB>
                      <a:noFill/>
                    </a:lnB>
                    <a:noFill/>
                  </a:tcPr>
                </a:tc>
                <a:extLst>
                  <a:ext uri="{0D108BD9-81ED-4DB2-BD59-A6C34878D82A}">
                    <a16:rowId xmlns:a16="http://schemas.microsoft.com/office/drawing/2014/main" val="347593690"/>
                  </a:ext>
                </a:extLst>
              </a:tr>
              <a:tr h="481780">
                <a:tc>
                  <a:txBody>
                    <a:bodyPr/>
                    <a:lstStyle/>
                    <a:p>
                      <a:r>
                        <a:rPr lang="en-US" sz="1200">
                          <a:solidFill>
                            <a:schemeClr val="bg1"/>
                          </a:solidFill>
                        </a:rPr>
                        <a:t>4</a:t>
                      </a:r>
                    </a:p>
                  </a:txBody>
                  <a:tcPr marL="36973" marR="36973" marT="18486" marB="18486" anchor="ctr">
                    <a:lnL>
                      <a:noFill/>
                    </a:lnL>
                    <a:lnR>
                      <a:noFill/>
                    </a:lnR>
                    <a:lnT>
                      <a:noFill/>
                    </a:lnT>
                    <a:lnB>
                      <a:noFill/>
                    </a:lnB>
                    <a:noFill/>
                  </a:tcPr>
                </a:tc>
                <a:tc>
                  <a:txBody>
                    <a:bodyPr/>
                    <a:lstStyle/>
                    <a:p>
                      <a:r>
                        <a:rPr lang="en-US" sz="1400" b="1" dirty="0">
                          <a:solidFill>
                            <a:schemeClr val="bg1"/>
                          </a:solidFill>
                        </a:rPr>
                        <a:t>Doxycycline</a:t>
                      </a:r>
                      <a:endParaRPr lang="en-US" sz="1400" dirty="0">
                        <a:solidFill>
                          <a:schemeClr val="bg1"/>
                        </a:solidFill>
                      </a:endParaRPr>
                    </a:p>
                  </a:txBody>
                  <a:tcPr marL="36973" marR="36973" marT="18486" marB="18486" anchor="ctr">
                    <a:lnL>
                      <a:noFill/>
                    </a:lnL>
                    <a:lnR>
                      <a:noFill/>
                    </a:lnR>
                    <a:lnT>
                      <a:noFill/>
                    </a:lnT>
                    <a:lnB>
                      <a:noFill/>
                    </a:lnB>
                    <a:noFill/>
                  </a:tcPr>
                </a:tc>
                <a:tc>
                  <a:txBody>
                    <a:bodyPr/>
                    <a:lstStyle/>
                    <a:p>
                      <a:r>
                        <a:rPr lang="en-US" sz="1200" dirty="0">
                          <a:solidFill>
                            <a:schemeClr val="bg1"/>
                          </a:solidFill>
                        </a:rPr>
                        <a:t>Tetracycline</a:t>
                      </a:r>
                    </a:p>
                  </a:txBody>
                  <a:tcPr marL="36973" marR="36973" marT="18486" marB="18486" anchor="ctr">
                    <a:lnL>
                      <a:noFill/>
                    </a:lnL>
                    <a:lnR>
                      <a:noFill/>
                    </a:lnR>
                    <a:lnT>
                      <a:noFill/>
                    </a:lnT>
                    <a:lnB>
                      <a:noFill/>
                    </a:lnB>
                    <a:noFill/>
                  </a:tcPr>
                </a:tc>
                <a:tc>
                  <a:txBody>
                    <a:bodyPr/>
                    <a:lstStyle/>
                    <a:p>
                      <a:r>
                        <a:rPr lang="en-US" sz="1200" dirty="0">
                          <a:solidFill>
                            <a:schemeClr val="bg1"/>
                          </a:solidFill>
                        </a:rPr>
                        <a:t>1967</a:t>
                      </a:r>
                    </a:p>
                  </a:txBody>
                  <a:tcPr marL="36973" marR="36973" marT="18486" marB="18486" anchor="ctr">
                    <a:lnL>
                      <a:noFill/>
                    </a:lnL>
                    <a:lnR>
                      <a:noFill/>
                    </a:lnR>
                    <a:lnT>
                      <a:noFill/>
                    </a:lnT>
                    <a:lnB>
                      <a:noFill/>
                    </a:lnB>
                    <a:noFill/>
                  </a:tcPr>
                </a:tc>
                <a:tc>
                  <a:txBody>
                    <a:bodyPr/>
                    <a:lstStyle/>
                    <a:p>
                      <a:r>
                        <a:rPr lang="en-US" sz="1200" dirty="0">
                          <a:solidFill>
                            <a:schemeClr val="bg1"/>
                          </a:solidFill>
                        </a:rPr>
                        <a:t>Acne, Lyme disease, chlamydia, MRSA, malaria prophylaxis</a:t>
                      </a:r>
                    </a:p>
                  </a:txBody>
                  <a:tcPr marL="36973" marR="36973" marT="18486" marB="18486" anchor="ctr">
                    <a:lnL>
                      <a:noFill/>
                    </a:lnL>
                    <a:lnR>
                      <a:noFill/>
                    </a:lnR>
                    <a:lnT>
                      <a:noFill/>
                    </a:lnT>
                    <a:lnB>
                      <a:noFill/>
                    </a:lnB>
                    <a:noFill/>
                  </a:tcPr>
                </a:tc>
                <a:extLst>
                  <a:ext uri="{0D108BD9-81ED-4DB2-BD59-A6C34878D82A}">
                    <a16:rowId xmlns:a16="http://schemas.microsoft.com/office/drawing/2014/main" val="2089555320"/>
                  </a:ext>
                </a:extLst>
              </a:tr>
              <a:tr h="625742">
                <a:tc>
                  <a:txBody>
                    <a:bodyPr/>
                    <a:lstStyle/>
                    <a:p>
                      <a:r>
                        <a:rPr lang="en-US" sz="1200">
                          <a:solidFill>
                            <a:schemeClr val="bg1"/>
                          </a:solidFill>
                        </a:rPr>
                        <a:t>5</a:t>
                      </a:r>
                    </a:p>
                  </a:txBody>
                  <a:tcPr marL="36973" marR="36973" marT="18486" marB="18486" anchor="ctr">
                    <a:lnL>
                      <a:noFill/>
                    </a:lnL>
                    <a:lnR>
                      <a:noFill/>
                    </a:lnR>
                    <a:lnT>
                      <a:noFill/>
                    </a:lnT>
                    <a:lnB>
                      <a:noFill/>
                    </a:lnB>
                    <a:noFill/>
                  </a:tcPr>
                </a:tc>
                <a:tc>
                  <a:txBody>
                    <a:bodyPr/>
                    <a:lstStyle/>
                    <a:p>
                      <a:r>
                        <a:rPr lang="en-US" sz="1400" b="1" dirty="0">
                          <a:solidFill>
                            <a:schemeClr val="bg1"/>
                          </a:solidFill>
                        </a:rPr>
                        <a:t>Trimethoprim-Sulfamethoxazole (Bactrim)</a:t>
                      </a:r>
                      <a:endParaRPr lang="en-US" sz="1400" dirty="0">
                        <a:solidFill>
                          <a:schemeClr val="bg1"/>
                        </a:solidFill>
                      </a:endParaRPr>
                    </a:p>
                  </a:txBody>
                  <a:tcPr marL="36973" marR="36973" marT="18486" marB="18486" anchor="ctr">
                    <a:lnL>
                      <a:noFill/>
                    </a:lnL>
                    <a:lnR>
                      <a:noFill/>
                    </a:lnR>
                    <a:lnT>
                      <a:noFill/>
                    </a:lnT>
                    <a:lnB>
                      <a:noFill/>
                    </a:lnB>
                    <a:noFill/>
                  </a:tcPr>
                </a:tc>
                <a:tc>
                  <a:txBody>
                    <a:bodyPr/>
                    <a:lstStyle/>
                    <a:p>
                      <a:r>
                        <a:rPr lang="en-US" sz="1200">
                          <a:solidFill>
                            <a:schemeClr val="bg1"/>
                          </a:solidFill>
                        </a:rPr>
                        <a:t>Sulfonamide combo</a:t>
                      </a:r>
                    </a:p>
                  </a:txBody>
                  <a:tcPr marL="36973" marR="36973" marT="18486" marB="18486" anchor="ctr">
                    <a:lnL>
                      <a:noFill/>
                    </a:lnL>
                    <a:lnR>
                      <a:noFill/>
                    </a:lnR>
                    <a:lnT>
                      <a:noFill/>
                    </a:lnT>
                    <a:lnB>
                      <a:noFill/>
                    </a:lnB>
                    <a:noFill/>
                  </a:tcPr>
                </a:tc>
                <a:tc>
                  <a:txBody>
                    <a:bodyPr/>
                    <a:lstStyle/>
                    <a:p>
                      <a:r>
                        <a:rPr lang="en-US" sz="1200">
                          <a:solidFill>
                            <a:schemeClr val="bg1"/>
                          </a:solidFill>
                        </a:rPr>
                        <a:t>1968</a:t>
                      </a:r>
                    </a:p>
                  </a:txBody>
                  <a:tcPr marL="36973" marR="36973" marT="18486" marB="18486" anchor="ctr">
                    <a:lnL>
                      <a:noFill/>
                    </a:lnL>
                    <a:lnR>
                      <a:noFill/>
                    </a:lnR>
                    <a:lnT>
                      <a:noFill/>
                    </a:lnT>
                    <a:lnB>
                      <a:noFill/>
                    </a:lnB>
                    <a:noFill/>
                  </a:tcPr>
                </a:tc>
                <a:tc>
                  <a:txBody>
                    <a:bodyPr/>
                    <a:lstStyle/>
                    <a:p>
                      <a:r>
                        <a:rPr lang="en-US" sz="1200" dirty="0">
                          <a:solidFill>
                            <a:schemeClr val="bg1"/>
                          </a:solidFill>
                        </a:rPr>
                        <a:t>UTIs, MRSA, bronchitis, Pneumocystis </a:t>
                      </a:r>
                      <a:r>
                        <a:rPr lang="en-US" sz="1200" dirty="0" err="1">
                          <a:solidFill>
                            <a:schemeClr val="bg1"/>
                          </a:solidFill>
                        </a:rPr>
                        <a:t>jirovecii</a:t>
                      </a:r>
                      <a:r>
                        <a:rPr lang="en-US" sz="1200" dirty="0">
                          <a:solidFill>
                            <a:schemeClr val="bg1"/>
                          </a:solidFill>
                        </a:rPr>
                        <a:t> pneumonia</a:t>
                      </a:r>
                    </a:p>
                  </a:txBody>
                  <a:tcPr marL="36973" marR="36973" marT="18486" marB="18486" anchor="ctr">
                    <a:lnL>
                      <a:noFill/>
                    </a:lnL>
                    <a:lnR>
                      <a:noFill/>
                    </a:lnR>
                    <a:lnT>
                      <a:noFill/>
                    </a:lnT>
                    <a:lnB>
                      <a:noFill/>
                    </a:lnB>
                    <a:noFill/>
                  </a:tcPr>
                </a:tc>
                <a:extLst>
                  <a:ext uri="{0D108BD9-81ED-4DB2-BD59-A6C34878D82A}">
                    <a16:rowId xmlns:a16="http://schemas.microsoft.com/office/drawing/2014/main" val="68294951"/>
                  </a:ext>
                </a:extLst>
              </a:tr>
            </a:tbl>
          </a:graphicData>
        </a:graphic>
      </p:graphicFrame>
      <p:sp>
        <p:nvSpPr>
          <p:cNvPr id="14" name="Title 1">
            <a:extLst>
              <a:ext uri="{FF2B5EF4-FFF2-40B4-BE49-F238E27FC236}">
                <a16:creationId xmlns:a16="http://schemas.microsoft.com/office/drawing/2014/main" id="{AB07AE4B-2DB1-0F15-B3A6-1DDF7E2A2641}"/>
              </a:ext>
            </a:extLst>
          </p:cNvPr>
          <p:cNvSpPr>
            <a:spLocks noGrp="1"/>
          </p:cNvSpPr>
          <p:nvPr>
            <p:ph type="ctrTitle"/>
          </p:nvPr>
        </p:nvSpPr>
        <p:spPr>
          <a:xfrm>
            <a:off x="987830" y="5858654"/>
            <a:ext cx="5772199" cy="999346"/>
          </a:xfrm>
        </p:spPr>
        <p:txBody>
          <a:bodyPr>
            <a:normAutofit fontScale="90000"/>
          </a:bodyPr>
          <a:lstStyle/>
          <a:p>
            <a:r>
              <a:rPr lang="en-US" sz="2800" dirty="0"/>
              <a:t> </a:t>
            </a:r>
            <a:r>
              <a:rPr lang="en-US" sz="2800" dirty="0">
                <a:solidFill>
                  <a:schemeClr val="bg1"/>
                </a:solidFill>
              </a:rPr>
              <a:t>Fungal &amp; Bacterial Medications</a:t>
            </a:r>
            <a:r>
              <a:rPr lang="en-US" dirty="0">
                <a:solidFill>
                  <a:schemeClr val="bg1"/>
                </a:solidFill>
              </a:rPr>
              <a:t>                            </a:t>
            </a:r>
          </a:p>
        </p:txBody>
      </p:sp>
    </p:spTree>
    <p:extLst>
      <p:ext uri="{BB962C8B-B14F-4D97-AF65-F5344CB8AC3E}">
        <p14:creationId xmlns:p14="http://schemas.microsoft.com/office/powerpoint/2010/main" val="1688034117"/>
      </p:ext>
    </p:extLst>
  </p:cSld>
  <p:clrMapOvr>
    <a:masterClrMapping/>
  </p:clrMapOvr>
  <mc:AlternateContent xmlns:mc="http://schemas.openxmlformats.org/markup-compatibility/2006" xmlns:p14="http://schemas.microsoft.com/office/powerpoint/2010/main">
    <mc:Choice Requires="p14">
      <p:transition spd="slow" p14:dur="2000" advTm="39549"/>
    </mc:Choice>
    <mc:Fallback xmlns="">
      <p:transition spd="slow" advTm="3954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20213-A9F7-0D82-D826-2912BDB763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FD829C-F50B-2FF1-A0D9-59E7C08CC6F8}"/>
              </a:ext>
            </a:extLst>
          </p:cNvPr>
          <p:cNvSpPr>
            <a:spLocks noGrp="1"/>
          </p:cNvSpPr>
          <p:nvPr>
            <p:ph type="ctrTitle"/>
          </p:nvPr>
        </p:nvSpPr>
        <p:spPr>
          <a:xfrm>
            <a:off x="239954" y="202378"/>
            <a:ext cx="8578926" cy="848656"/>
          </a:xfrm>
        </p:spPr>
        <p:txBody>
          <a:bodyPr>
            <a:normAutofit fontScale="90000"/>
          </a:bodyPr>
          <a:lstStyle/>
          <a:p>
            <a:r>
              <a:rPr lang="en-US" sz="4000" dirty="0"/>
              <a:t>Health Conditions by Symptoms </a:t>
            </a:r>
          </a:p>
        </p:txBody>
      </p:sp>
      <p:sp>
        <p:nvSpPr>
          <p:cNvPr id="5" name="Subtitle 4">
            <a:extLst>
              <a:ext uri="{FF2B5EF4-FFF2-40B4-BE49-F238E27FC236}">
                <a16:creationId xmlns:a16="http://schemas.microsoft.com/office/drawing/2014/main" id="{97A52FB9-2212-E18E-2637-3BF0DAA2AEA3}"/>
              </a:ext>
            </a:extLst>
          </p:cNvPr>
          <p:cNvSpPr>
            <a:spLocks noGrp="1"/>
          </p:cNvSpPr>
          <p:nvPr>
            <p:ph type="subTitle" idx="4294967295"/>
          </p:nvPr>
        </p:nvSpPr>
        <p:spPr>
          <a:xfrm>
            <a:off x="568701" y="1051035"/>
            <a:ext cx="11348979" cy="3490486"/>
          </a:xfrm>
        </p:spPr>
        <p:txBody>
          <a:bodyPr>
            <a:noAutofit/>
          </a:bodyPr>
          <a:lstStyle/>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Ear, sinus, throat, and respiratory infections</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Urinary tract infections (UTIs)</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Respiratory infections (bacterial and fungal)</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Skin and nail fungal infections (athlete’s foot, ringworm, ringworm)</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Yeast infections (oral, vaginal), thrush,</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Sexually transmitted diseases (STDs) </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Acne</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Gum disease / oral infections</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Systemic Lung infections (Histoplasmosis, blastomycosis, cryptococcosis)</a:t>
            </a:r>
          </a:p>
          <a:p>
            <a:pPr marL="182880" lvl="0" indent="-365760" eaLnBrk="0" fontAlgn="base" hangingPunct="0">
              <a:lnSpc>
                <a:spcPct val="100000"/>
              </a:lnSpc>
              <a:spcBef>
                <a:spcPts val="600"/>
              </a:spcBef>
              <a:spcAft>
                <a:spcPct val="0"/>
              </a:spcAft>
              <a:buFont typeface="Wingdings" panose="05000000000000000000" pitchFamily="2" charset="2"/>
              <a:buChar char="Ø"/>
            </a:pPr>
            <a:r>
              <a:rPr lang="en-US" altLang="en-US" sz="1800" b="1" dirty="0">
                <a:solidFill>
                  <a:schemeClr val="bg1"/>
                </a:solidFill>
                <a:latin typeface="Montserrat Medium" panose="00000600000000000000" pitchFamily="2" charset="0"/>
              </a:rPr>
              <a:t>Systemic fungal infections (severe/rare, e.g., in immunocompromised)</a:t>
            </a:r>
          </a:p>
        </p:txBody>
      </p:sp>
      <p:pic>
        <p:nvPicPr>
          <p:cNvPr id="8" name="Picture 7" descr="A white text on a black background&#10;&#10;AI-generated content may be incorrect.">
            <a:extLst>
              <a:ext uri="{FF2B5EF4-FFF2-40B4-BE49-F238E27FC236}">
                <a16:creationId xmlns:a16="http://schemas.microsoft.com/office/drawing/2014/main" id="{9B4710DA-D4A6-E67F-2691-BF39C703293A}"/>
              </a:ext>
            </a:extLst>
          </p:cNvPr>
          <p:cNvPicPr>
            <a:picLocks noChangeAspect="1"/>
          </p:cNvPicPr>
          <p:nvPr/>
        </p:nvPicPr>
        <p:blipFill>
          <a:blip r:embed="rId3"/>
          <a:stretch>
            <a:fillRect/>
          </a:stretch>
        </p:blipFill>
        <p:spPr>
          <a:xfrm>
            <a:off x="239954" y="6065055"/>
            <a:ext cx="1463252" cy="533865"/>
          </a:xfrm>
          <a:prstGeom prst="rect">
            <a:avLst/>
          </a:prstGeom>
        </p:spPr>
      </p:pic>
      <p:sp>
        <p:nvSpPr>
          <p:cNvPr id="2" name="Shape 107">
            <a:extLst>
              <a:ext uri="{FF2B5EF4-FFF2-40B4-BE49-F238E27FC236}">
                <a16:creationId xmlns:a16="http://schemas.microsoft.com/office/drawing/2014/main" id="{3F4C4EB9-6E0E-1972-2E1D-1632CD8CE7DF}"/>
              </a:ext>
            </a:extLst>
          </p:cNvPr>
          <p:cNvSpPr/>
          <p:nvPr/>
        </p:nvSpPr>
        <p:spPr>
          <a:xfrm>
            <a:off x="3251201" y="4697889"/>
            <a:ext cx="7735405" cy="21601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lgn="l"/>
            <a:r>
              <a:rPr lang="en-US" sz="2200" b="1" dirty="0">
                <a:solidFill>
                  <a:schemeClr val="bg1"/>
                </a:solidFill>
              </a:rPr>
              <a:t>Recommended Dosing: </a:t>
            </a:r>
          </a:p>
          <a:p>
            <a:pPr algn="l"/>
            <a:r>
              <a:rPr lang="en-US" sz="2200" b="1" dirty="0">
                <a:solidFill>
                  <a:schemeClr val="bg1"/>
                </a:solidFill>
              </a:rPr>
              <a:t>    Maintenance: 1-2 capsules daily</a:t>
            </a:r>
          </a:p>
          <a:p>
            <a:pPr algn="l"/>
            <a:r>
              <a:rPr lang="en-US" sz="2200" b="1" dirty="0">
                <a:solidFill>
                  <a:schemeClr val="bg1"/>
                </a:solidFill>
              </a:rPr>
              <a:t>    First Sign of an Infection: 1 capsule 3 times daily</a:t>
            </a:r>
          </a:p>
          <a:p>
            <a:r>
              <a:rPr lang="en-US" sz="2200" b="1" dirty="0">
                <a:solidFill>
                  <a:schemeClr val="bg1"/>
                </a:solidFill>
              </a:rPr>
              <a:t>    Chronic Infection Recommended Dosing: </a:t>
            </a:r>
          </a:p>
          <a:p>
            <a:r>
              <a:rPr lang="en-US" sz="2200" b="1" dirty="0">
                <a:solidFill>
                  <a:schemeClr val="bg1"/>
                </a:solidFill>
              </a:rPr>
              <a:t>        - 1 capsules 3 times daily Tree of Life XL</a:t>
            </a:r>
          </a:p>
          <a:p>
            <a:r>
              <a:rPr lang="en-US" sz="2200" b="1" dirty="0">
                <a:solidFill>
                  <a:schemeClr val="bg1"/>
                </a:solidFill>
              </a:rPr>
              <a:t>        - 1 capsules 3 times daily Dual Health Defense</a:t>
            </a:r>
          </a:p>
          <a:p>
            <a:pPr algn="l"/>
            <a:br>
              <a:rPr lang="en-US" sz="2200" b="1" dirty="0">
                <a:solidFill>
                  <a:schemeClr val="bg1"/>
                </a:solidFill>
              </a:rPr>
            </a:br>
            <a:endParaRPr lang="en-US" sz="2200" b="1" dirty="0">
              <a:solidFill>
                <a:schemeClr val="bg1"/>
              </a:solidFill>
            </a:endParaRPr>
          </a:p>
        </p:txBody>
      </p:sp>
      <p:pic>
        <p:nvPicPr>
          <p:cNvPr id="3" name="Picture 2" descr="A white bottle with a white label&#10;&#10;AI-generated content may be incorrect.">
            <a:extLst>
              <a:ext uri="{FF2B5EF4-FFF2-40B4-BE49-F238E27FC236}">
                <a16:creationId xmlns:a16="http://schemas.microsoft.com/office/drawing/2014/main" id="{D461CD89-F19E-89C8-7C86-C459CFF09373}"/>
              </a:ext>
            </a:extLst>
          </p:cNvPr>
          <p:cNvPicPr>
            <a:picLocks noChangeAspect="1"/>
          </p:cNvPicPr>
          <p:nvPr/>
        </p:nvPicPr>
        <p:blipFill>
          <a:blip r:embed="rId4"/>
          <a:stretch>
            <a:fillRect/>
          </a:stretch>
        </p:blipFill>
        <p:spPr>
          <a:xfrm>
            <a:off x="8940800" y="-174557"/>
            <a:ext cx="3616850" cy="5203372"/>
          </a:xfrm>
          <a:prstGeom prst="rect">
            <a:avLst/>
          </a:prstGeom>
        </p:spPr>
      </p:pic>
      <p:cxnSp>
        <p:nvCxnSpPr>
          <p:cNvPr id="7" name="Straight Connector 6">
            <a:extLst>
              <a:ext uri="{FF2B5EF4-FFF2-40B4-BE49-F238E27FC236}">
                <a16:creationId xmlns:a16="http://schemas.microsoft.com/office/drawing/2014/main" id="{ADCAA5CA-5056-616D-A803-DDD8D5F201C5}"/>
              </a:ext>
            </a:extLst>
          </p:cNvPr>
          <p:cNvCxnSpPr/>
          <p:nvPr/>
        </p:nvCxnSpPr>
        <p:spPr>
          <a:xfrm>
            <a:off x="381000" y="4663441"/>
            <a:ext cx="11536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294421"/>
      </p:ext>
    </p:extLst>
  </p:cSld>
  <p:clrMapOvr>
    <a:masterClrMapping/>
  </p:clrMapOvr>
  <mc:AlternateContent xmlns:mc="http://schemas.openxmlformats.org/markup-compatibility/2006" xmlns:p14="http://schemas.microsoft.com/office/powerpoint/2010/main">
    <mc:Choice Requires="p14">
      <p:transition spd="slow" p14:dur="2000" advTm="48470"/>
    </mc:Choice>
    <mc:Fallback xmlns="">
      <p:transition spd="slow" advTm="4847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688098-76AE-0846-9A2B-0454533B5E2D}"/>
              </a:ext>
            </a:extLst>
          </p:cNvPr>
          <p:cNvSpPr/>
          <p:nvPr/>
        </p:nvSpPr>
        <p:spPr>
          <a:xfrm>
            <a:off x="0" y="0"/>
            <a:ext cx="12192000" cy="870440"/>
          </a:xfrm>
          <a:prstGeom prst="rect">
            <a:avLst/>
          </a:prstGeom>
          <a:solidFill>
            <a:srgbClr val="00A8EB"/>
          </a:solidFill>
          <a:ln>
            <a:solidFill>
              <a:srgbClr val="00A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itle 1">
            <a:extLst>
              <a:ext uri="{FF2B5EF4-FFF2-40B4-BE49-F238E27FC236}">
                <a16:creationId xmlns:a16="http://schemas.microsoft.com/office/drawing/2014/main" id="{89FDF0DE-9F53-0E42-BA1E-06ACC45B2C48}"/>
              </a:ext>
            </a:extLst>
          </p:cNvPr>
          <p:cNvSpPr txBox="1">
            <a:spLocks/>
          </p:cNvSpPr>
          <p:nvPr/>
        </p:nvSpPr>
        <p:spPr>
          <a:xfrm>
            <a:off x="3293250" y="4651894"/>
            <a:ext cx="7472655" cy="30393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a:solidFill>
                  <a:srgbClr val="502C1E"/>
                </a:solidFill>
                <a:latin typeface="Arial" panose="020B0604020202020204" pitchFamily="34" charset="0"/>
                <a:cs typeface="Arial" panose="020B0604020202020204" pitchFamily="34" charset="0"/>
              </a:rPr>
              <a:t>Product Sizes</a:t>
            </a:r>
            <a:endParaRPr lang="en-US" sz="1600" dirty="0">
              <a:solidFill>
                <a:srgbClr val="502C1E"/>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A575142-C285-2847-A914-CE9CDAA2CB55}"/>
              </a:ext>
            </a:extLst>
          </p:cNvPr>
          <p:cNvCxnSpPr>
            <a:cxnSpLocks/>
          </p:cNvCxnSpPr>
          <p:nvPr/>
        </p:nvCxnSpPr>
        <p:spPr>
          <a:xfrm>
            <a:off x="3373317" y="4955830"/>
            <a:ext cx="7271488" cy="0"/>
          </a:xfrm>
          <a:prstGeom prst="line">
            <a:avLst/>
          </a:prstGeom>
          <a:ln w="12700">
            <a:solidFill>
              <a:srgbClr val="502C1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3B1D6C1-1148-DC49-A7C3-3A7FEA1F7F45}"/>
              </a:ext>
            </a:extLst>
          </p:cNvPr>
          <p:cNvSpPr txBox="1">
            <a:spLocks/>
          </p:cNvSpPr>
          <p:nvPr/>
        </p:nvSpPr>
        <p:spPr>
          <a:xfrm>
            <a:off x="3293250" y="5057737"/>
            <a:ext cx="7929855" cy="1322958"/>
          </a:xfrm>
          <a:prstGeom prst="rect">
            <a:avLst/>
          </a:prstGeom>
        </p:spPr>
        <p:txBody>
          <a:bodyPr vert="horz" lIns="91440" tIns="45720" rIns="91440" bIns="45720" numCol="2"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Quantity: </a:t>
            </a:r>
            <a:r>
              <a:rPr lang="en-US" sz="1600" b="1" dirty="0">
                <a:solidFill>
                  <a:srgbClr val="502C1E"/>
                </a:solidFill>
                <a:latin typeface="Arial" panose="020B0604020202020204" pitchFamily="34" charset="0"/>
                <a:cs typeface="Arial" panose="020B0604020202020204" pitchFamily="34" charset="0"/>
              </a:rPr>
              <a:t>30 Capsules</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Wholesale Price: </a:t>
            </a:r>
            <a:r>
              <a:rPr lang="en-US" sz="1600" b="1" dirty="0">
                <a:solidFill>
                  <a:srgbClr val="502C1E"/>
                </a:solidFill>
                <a:latin typeface="Arial" panose="020B0604020202020204" pitchFamily="34" charset="0"/>
                <a:cs typeface="Arial" panose="020B0604020202020204" pitchFamily="34" charset="0"/>
              </a:rPr>
              <a:t>$ 17.23</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Retail Price: </a:t>
            </a:r>
            <a:r>
              <a:rPr lang="en-US" sz="1600" b="1" dirty="0">
                <a:solidFill>
                  <a:srgbClr val="502C1E"/>
                </a:solidFill>
                <a:latin typeface="Arial" panose="020B0604020202020204" pitchFamily="34" charset="0"/>
                <a:cs typeface="Arial" panose="020B0604020202020204" pitchFamily="34" charset="0"/>
              </a:rPr>
              <a:t>$ 34.99 - $44.99</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SKU: R-OD1</a:t>
            </a:r>
            <a:endParaRPr lang="en-US" sz="1600" dirty="0">
              <a:solidFill>
                <a:srgbClr val="502C1E"/>
              </a:solidFill>
              <a:latin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Product Size: </a:t>
            </a:r>
            <a:r>
              <a:rPr lang="en-US" sz="1600" b="1" dirty="0">
                <a:solidFill>
                  <a:srgbClr val="502C1E"/>
                </a:solidFill>
                <a:latin typeface="Arial" panose="020B0604020202020204" pitchFamily="34" charset="0"/>
                <a:cs typeface="Arial" panose="020B0604020202020204" pitchFamily="34" charset="0"/>
              </a:rPr>
              <a:t>1.75” x 3.0” x 1.75”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Quantity: </a:t>
            </a:r>
            <a:r>
              <a:rPr lang="en-US" sz="1600" b="1" dirty="0">
                <a:solidFill>
                  <a:srgbClr val="502C1E"/>
                </a:solidFill>
                <a:latin typeface="Arial" panose="020B0604020202020204" pitchFamily="34" charset="0"/>
                <a:cs typeface="Arial" panose="020B0604020202020204" pitchFamily="34" charset="0"/>
              </a:rPr>
              <a:t>90 Capsules</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Wholesale Price: </a:t>
            </a:r>
            <a:r>
              <a:rPr lang="en-US" sz="1600" b="1" dirty="0">
                <a:solidFill>
                  <a:srgbClr val="502C1E"/>
                </a:solidFill>
                <a:latin typeface="Arial" panose="020B0604020202020204" pitchFamily="34" charset="0"/>
                <a:cs typeface="Arial" panose="020B0604020202020204" pitchFamily="34" charset="0"/>
              </a:rPr>
              <a:t>$ 49.95</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Retail Price: </a:t>
            </a:r>
            <a:r>
              <a:rPr lang="en-US" sz="1600" b="1" dirty="0">
                <a:solidFill>
                  <a:srgbClr val="502C1E"/>
                </a:solidFill>
                <a:latin typeface="Arial" panose="020B0604020202020204" pitchFamily="34" charset="0"/>
                <a:cs typeface="Arial" panose="020B0604020202020204" pitchFamily="34" charset="0"/>
              </a:rPr>
              <a:t>$ 79.99 - $99.99</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SKU: R-OD90</a:t>
            </a:r>
            <a:endParaRPr lang="en-US" sz="1600" dirty="0">
              <a:solidFill>
                <a:srgbClr val="502C1E"/>
              </a:solidFill>
              <a:latin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Product Size: </a:t>
            </a:r>
            <a:r>
              <a:rPr lang="en-US" sz="1600" b="1" dirty="0">
                <a:solidFill>
                  <a:srgbClr val="502C1E"/>
                </a:solidFill>
                <a:latin typeface="Arial" panose="020B0604020202020204" pitchFamily="34" charset="0"/>
                <a:cs typeface="Arial" panose="020B0604020202020204" pitchFamily="34" charset="0"/>
              </a:rPr>
              <a:t>2.5” x 4.5” x 2.5”</a:t>
            </a:r>
          </a:p>
        </p:txBody>
      </p:sp>
      <p:pic>
        <p:nvPicPr>
          <p:cNvPr id="9" name="Picture 8" descr="A white bottle with a white label&#10;&#10;AI-generated content may be incorrect.">
            <a:extLst>
              <a:ext uri="{FF2B5EF4-FFF2-40B4-BE49-F238E27FC236}">
                <a16:creationId xmlns:a16="http://schemas.microsoft.com/office/drawing/2014/main" id="{1B7F6080-F6EC-144A-532B-E072858F7360}"/>
              </a:ext>
            </a:extLst>
          </p:cNvPr>
          <p:cNvPicPr>
            <a:picLocks noChangeAspect="1"/>
          </p:cNvPicPr>
          <p:nvPr/>
        </p:nvPicPr>
        <p:blipFill>
          <a:blip r:embed="rId3"/>
          <a:stretch>
            <a:fillRect/>
          </a:stretch>
        </p:blipFill>
        <p:spPr>
          <a:xfrm>
            <a:off x="-71671" y="1262683"/>
            <a:ext cx="3616850" cy="5203372"/>
          </a:xfrm>
          <a:prstGeom prst="rect">
            <a:avLst/>
          </a:prstGeom>
        </p:spPr>
      </p:pic>
      <p:sp>
        <p:nvSpPr>
          <p:cNvPr id="11" name="Content Placeholder 2">
            <a:extLst>
              <a:ext uri="{FF2B5EF4-FFF2-40B4-BE49-F238E27FC236}">
                <a16:creationId xmlns:a16="http://schemas.microsoft.com/office/drawing/2014/main" id="{23E2C527-677F-8AE5-2D83-CC51FA6356AB}"/>
              </a:ext>
            </a:extLst>
          </p:cNvPr>
          <p:cNvSpPr txBox="1">
            <a:spLocks/>
          </p:cNvSpPr>
          <p:nvPr/>
        </p:nvSpPr>
        <p:spPr>
          <a:xfrm>
            <a:off x="4211188" y="1104938"/>
            <a:ext cx="6471979" cy="3378868"/>
          </a:xfrm>
          <a:prstGeom prst="rect">
            <a:avLst/>
          </a:prstGeom>
        </p:spPr>
        <p:txBody>
          <a:bodyPr>
            <a:normAutofit fontScale="70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Features:</a:t>
            </a:r>
            <a:endParaRPr lang="en-US" dirty="0"/>
          </a:p>
          <a:p>
            <a:pPr lvl="1"/>
            <a:r>
              <a:rPr lang="en-US" dirty="0"/>
              <a:t>High-quality, sustainably sourced ingredients.</a:t>
            </a:r>
          </a:p>
          <a:p>
            <a:pPr lvl="1"/>
            <a:r>
              <a:rPr lang="en-US" dirty="0"/>
              <a:t>Free from additives, fillers, and synthetic substances.</a:t>
            </a:r>
          </a:p>
          <a:p>
            <a:pPr lvl="1"/>
            <a:r>
              <a:rPr lang="en-US" dirty="0"/>
              <a:t>Packaged in environmentally friendly materials.</a:t>
            </a:r>
          </a:p>
          <a:p>
            <a:pPr marL="0" indent="0">
              <a:buNone/>
            </a:pPr>
            <a:r>
              <a:rPr lang="en-US" b="1" dirty="0"/>
              <a:t>Benefits:</a:t>
            </a:r>
            <a:endParaRPr lang="en-US" dirty="0"/>
          </a:p>
          <a:p>
            <a:pPr lvl="1"/>
            <a:r>
              <a:rPr lang="en-US" dirty="0"/>
              <a:t>Immune system boost.</a:t>
            </a:r>
          </a:p>
          <a:p>
            <a:pPr lvl="1"/>
            <a:r>
              <a:rPr lang="en-US" dirty="0"/>
              <a:t>Antioxidant protection.</a:t>
            </a:r>
          </a:p>
          <a:p>
            <a:pPr lvl="1"/>
            <a:r>
              <a:rPr lang="en-US" dirty="0"/>
              <a:t>Anti-inflammatory and cardiovascular support.</a:t>
            </a:r>
          </a:p>
          <a:p>
            <a:pPr marL="0" indent="0">
              <a:buNone/>
            </a:pPr>
            <a:r>
              <a:rPr lang="en-US" b="1" dirty="0"/>
              <a:t>Quality Assurance:</a:t>
            </a:r>
            <a:endParaRPr lang="en-US" dirty="0"/>
          </a:p>
          <a:p>
            <a:pPr lvl="1"/>
            <a:r>
              <a:rPr lang="en-US" dirty="0"/>
              <a:t>Manufactured in GMP-certified facilities.</a:t>
            </a:r>
          </a:p>
          <a:p>
            <a:pPr lvl="1"/>
            <a:r>
              <a:rPr lang="en-US" dirty="0"/>
              <a:t>Third-party tested for potency and purity.</a:t>
            </a:r>
          </a:p>
        </p:txBody>
      </p:sp>
      <p:sp>
        <p:nvSpPr>
          <p:cNvPr id="14" name="Title 1">
            <a:extLst>
              <a:ext uri="{FF2B5EF4-FFF2-40B4-BE49-F238E27FC236}">
                <a16:creationId xmlns:a16="http://schemas.microsoft.com/office/drawing/2014/main" id="{A39E0410-072C-19D9-1427-775467D933DB}"/>
              </a:ext>
            </a:extLst>
          </p:cNvPr>
          <p:cNvSpPr txBox="1">
            <a:spLocks/>
          </p:cNvSpPr>
          <p:nvPr/>
        </p:nvSpPr>
        <p:spPr>
          <a:xfrm>
            <a:off x="201500" y="101038"/>
            <a:ext cx="10243230" cy="112844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chemeClr val="bg1"/>
                </a:solidFill>
              </a:rPr>
              <a:t>Why Choose Dual Health Defense:</a:t>
            </a:r>
          </a:p>
        </p:txBody>
      </p:sp>
    </p:spTree>
    <p:extLst>
      <p:ext uri="{BB962C8B-B14F-4D97-AF65-F5344CB8AC3E}">
        <p14:creationId xmlns:p14="http://schemas.microsoft.com/office/powerpoint/2010/main" val="900185058"/>
      </p:ext>
    </p:extLst>
  </p:cSld>
  <p:clrMapOvr>
    <a:masterClrMapping/>
  </p:clrMapOvr>
  <mc:AlternateContent xmlns:mc="http://schemas.openxmlformats.org/markup-compatibility/2006" xmlns:p14="http://schemas.microsoft.com/office/powerpoint/2010/main">
    <mc:Choice Requires="p14">
      <p:transition spd="slow" p14:dur="2000" advTm="53069"/>
    </mc:Choice>
    <mc:Fallback xmlns="">
      <p:transition spd="slow" advTm="5306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grass, person, outdoor&#10;&#10;Description automatically generated">
            <a:extLst>
              <a:ext uri="{FF2B5EF4-FFF2-40B4-BE49-F238E27FC236}">
                <a16:creationId xmlns:a16="http://schemas.microsoft.com/office/drawing/2014/main" id="{1BD5FB88-8CCF-4B4A-AC1D-3F9FF04B9B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820" t="16112" b="11173"/>
          <a:stretch/>
        </p:blipFill>
        <p:spPr>
          <a:xfrm>
            <a:off x="0" y="-1"/>
            <a:ext cx="12192000" cy="6858001"/>
          </a:xfrm>
        </p:spPr>
      </p:pic>
      <p:sp>
        <p:nvSpPr>
          <p:cNvPr id="6" name="Title 1">
            <a:extLst>
              <a:ext uri="{FF2B5EF4-FFF2-40B4-BE49-F238E27FC236}">
                <a16:creationId xmlns:a16="http://schemas.microsoft.com/office/drawing/2014/main" id="{5406D3EA-53F3-4994-8361-D4F15322FFE6}"/>
              </a:ext>
            </a:extLst>
          </p:cNvPr>
          <p:cNvSpPr>
            <a:spLocks noGrp="1"/>
          </p:cNvSpPr>
          <p:nvPr>
            <p:ph type="title"/>
          </p:nvPr>
        </p:nvSpPr>
        <p:spPr>
          <a:xfrm>
            <a:off x="5391096" y="5772020"/>
            <a:ext cx="4626428" cy="976686"/>
          </a:xfrm>
        </p:spPr>
        <p:txBody>
          <a:bodyPr>
            <a:noAutofit/>
          </a:bodyPr>
          <a:lstStyle/>
          <a:p>
            <a:pPr algn="r"/>
            <a:r>
              <a:rPr lang="en-US" sz="7200" dirty="0">
                <a:latin typeface="SteakAndCheese Brush" pitchFamily="2" charset="77"/>
                <a:ea typeface="Gotham-Light" charset="0"/>
                <a:cs typeface="Arial" panose="020B0604020202020204" pitchFamily="34" charset="0"/>
              </a:rPr>
              <a:t>Thank You!</a:t>
            </a:r>
          </a:p>
        </p:txBody>
      </p:sp>
      <p:sp>
        <p:nvSpPr>
          <p:cNvPr id="2" name="Title 1">
            <a:extLst>
              <a:ext uri="{FF2B5EF4-FFF2-40B4-BE49-F238E27FC236}">
                <a16:creationId xmlns:a16="http://schemas.microsoft.com/office/drawing/2014/main" id="{C2B37F09-1ECE-7852-61F7-A5127E9F03E8}"/>
              </a:ext>
            </a:extLst>
          </p:cNvPr>
          <p:cNvSpPr txBox="1">
            <a:spLocks/>
          </p:cNvSpPr>
          <p:nvPr/>
        </p:nvSpPr>
        <p:spPr>
          <a:xfrm>
            <a:off x="341449" y="4375472"/>
            <a:ext cx="8576056" cy="18000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mj-cs"/>
              </a:defRPr>
            </a:lvl1pPr>
          </a:lstStyle>
          <a:p>
            <a:r>
              <a:rPr lang="en-US" sz="3200" dirty="0"/>
              <a:t>Help Us Tell The World</a:t>
            </a:r>
          </a:p>
          <a:p>
            <a:r>
              <a:rPr lang="en-US" sz="3200" dirty="0"/>
              <a:t>Title: What’s Driving the Immune Health Shift</a:t>
            </a:r>
          </a:p>
        </p:txBody>
      </p:sp>
      <p:pic>
        <p:nvPicPr>
          <p:cNvPr id="8" name="Picture 7" descr="A white bottle with a white label&#10;&#10;AI-generated content may be incorrect.">
            <a:extLst>
              <a:ext uri="{FF2B5EF4-FFF2-40B4-BE49-F238E27FC236}">
                <a16:creationId xmlns:a16="http://schemas.microsoft.com/office/drawing/2014/main" id="{C687561A-6DAF-1BAB-CF29-7F03928730B1}"/>
              </a:ext>
            </a:extLst>
          </p:cNvPr>
          <p:cNvPicPr>
            <a:picLocks noChangeAspect="1"/>
          </p:cNvPicPr>
          <p:nvPr/>
        </p:nvPicPr>
        <p:blipFill>
          <a:blip r:embed="rId4"/>
          <a:stretch>
            <a:fillRect/>
          </a:stretch>
        </p:blipFill>
        <p:spPr>
          <a:xfrm>
            <a:off x="8276970" y="720997"/>
            <a:ext cx="2976693" cy="4282411"/>
          </a:xfrm>
          <a:prstGeom prst="rect">
            <a:avLst/>
          </a:prstGeom>
        </p:spPr>
      </p:pic>
    </p:spTree>
    <p:extLst>
      <p:ext uri="{BB962C8B-B14F-4D97-AF65-F5344CB8AC3E}">
        <p14:creationId xmlns:p14="http://schemas.microsoft.com/office/powerpoint/2010/main" val="1121681197"/>
      </p:ext>
    </p:extLst>
  </p:cSld>
  <p:clrMapOvr>
    <a:masterClrMapping/>
  </p:clrMapOvr>
  <mc:AlternateContent xmlns:mc="http://schemas.openxmlformats.org/markup-compatibility/2006" xmlns:p14="http://schemas.microsoft.com/office/powerpoint/2010/main">
    <mc:Choice Requires="p14">
      <p:transition spd="slow" p14:dur="2000" advTm="9861"/>
    </mc:Choice>
    <mc:Fallback xmlns="">
      <p:transition spd="slow" advTm="986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3BF81-FC9B-6C25-25AD-AB85BEEB9725}"/>
            </a:ext>
          </a:extLst>
        </p:cNvPr>
        <p:cNvGrpSpPr/>
        <p:nvPr/>
      </p:nvGrpSpPr>
      <p:grpSpPr>
        <a:xfrm>
          <a:off x="0" y="0"/>
          <a:ext cx="0" cy="0"/>
          <a:chOff x="0" y="0"/>
          <a:chExt cx="0" cy="0"/>
        </a:xfrm>
      </p:grpSpPr>
      <p:pic>
        <p:nvPicPr>
          <p:cNvPr id="7" name="Picture 6" descr="A qr code with a blue text&#10;&#10;Description automatically generated">
            <a:extLst>
              <a:ext uri="{FF2B5EF4-FFF2-40B4-BE49-F238E27FC236}">
                <a16:creationId xmlns:a16="http://schemas.microsoft.com/office/drawing/2014/main" id="{4644155D-919C-CEAC-4516-6EBE93F552A8}"/>
              </a:ext>
            </a:extLst>
          </p:cNvPr>
          <p:cNvPicPr>
            <a:picLocks noChangeAspect="1"/>
          </p:cNvPicPr>
          <p:nvPr/>
        </p:nvPicPr>
        <p:blipFill>
          <a:blip r:embed="rId3"/>
          <a:stretch>
            <a:fillRect/>
          </a:stretch>
        </p:blipFill>
        <p:spPr>
          <a:xfrm>
            <a:off x="381000" y="84504"/>
            <a:ext cx="5715000" cy="5715000"/>
          </a:xfrm>
          <a:prstGeom prst="rect">
            <a:avLst/>
          </a:prstGeom>
        </p:spPr>
      </p:pic>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F9F1F571-C434-FEFB-77F5-2EC8B34ED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603095" y="2138070"/>
            <a:ext cx="4513007" cy="3384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1EBA94-69DC-2548-EA81-E97EA6DD75EF}"/>
              </a:ext>
            </a:extLst>
          </p:cNvPr>
          <p:cNvSpPr txBox="1">
            <a:spLocks/>
          </p:cNvSpPr>
          <p:nvPr/>
        </p:nvSpPr>
        <p:spPr>
          <a:xfrm>
            <a:off x="6484884" y="1027479"/>
            <a:ext cx="5072954"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Download slides and watch presentation!</a:t>
            </a:r>
          </a:p>
        </p:txBody>
      </p:sp>
      <p:sp>
        <p:nvSpPr>
          <p:cNvPr id="3" name="Title 1">
            <a:extLst>
              <a:ext uri="{FF2B5EF4-FFF2-40B4-BE49-F238E27FC236}">
                <a16:creationId xmlns:a16="http://schemas.microsoft.com/office/drawing/2014/main" id="{7330EBC2-7BBA-2219-691B-F429BEBD01A7}"/>
              </a:ext>
            </a:extLst>
          </p:cNvPr>
          <p:cNvSpPr txBox="1">
            <a:spLocks/>
          </p:cNvSpPr>
          <p:nvPr/>
        </p:nvSpPr>
        <p:spPr>
          <a:xfrm>
            <a:off x="1690307" y="5510082"/>
            <a:ext cx="10519618" cy="856111"/>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REV22-2.com/presentation/</a:t>
            </a:r>
          </a:p>
        </p:txBody>
      </p:sp>
    </p:spTree>
    <p:extLst>
      <p:ext uri="{BB962C8B-B14F-4D97-AF65-F5344CB8AC3E}">
        <p14:creationId xmlns:p14="http://schemas.microsoft.com/office/powerpoint/2010/main" val="1048455687"/>
      </p:ext>
    </p:extLst>
  </p:cSld>
  <p:clrMapOvr>
    <a:masterClrMapping/>
  </p:clrMapOvr>
  <mc:AlternateContent xmlns:mc="http://schemas.openxmlformats.org/markup-compatibility/2006" xmlns:p14="http://schemas.microsoft.com/office/powerpoint/2010/main">
    <mc:Choice Requires="p14">
      <p:transition spd="slow" p14:dur="2000" advTm="8625"/>
    </mc:Choice>
    <mc:Fallback xmlns="">
      <p:transition spd="slow" advTm="862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F0B57-6817-A525-C065-A7F69CB6AEC3}"/>
            </a:ext>
          </a:extLst>
        </p:cNvPr>
        <p:cNvGrpSpPr/>
        <p:nvPr/>
      </p:nvGrpSpPr>
      <p:grpSpPr>
        <a:xfrm>
          <a:off x="0" y="0"/>
          <a:ext cx="0" cy="0"/>
          <a:chOff x="0" y="0"/>
          <a:chExt cx="0" cy="0"/>
        </a:xfrm>
      </p:grpSpPr>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85865D8D-B54C-36D2-FA9A-9B6674D5B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940554" y="2138070"/>
            <a:ext cx="4513007" cy="3384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04418E-46FE-02CA-8478-6FF1FB9F913F}"/>
              </a:ext>
            </a:extLst>
          </p:cNvPr>
          <p:cNvSpPr txBox="1">
            <a:spLocks/>
          </p:cNvSpPr>
          <p:nvPr/>
        </p:nvSpPr>
        <p:spPr>
          <a:xfrm>
            <a:off x="6452226" y="556400"/>
            <a:ext cx="5519013"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Quick Checkout!</a:t>
            </a:r>
          </a:p>
          <a:p>
            <a:r>
              <a:rPr lang="en-US" dirty="0"/>
              <a:t>In the order notes put… </a:t>
            </a:r>
          </a:p>
          <a:p>
            <a:r>
              <a:rPr lang="en-US" dirty="0"/>
              <a:t> “Create Account”</a:t>
            </a:r>
          </a:p>
        </p:txBody>
      </p:sp>
      <p:pic>
        <p:nvPicPr>
          <p:cNvPr id="3" name="Picture 2">
            <a:extLst>
              <a:ext uri="{FF2B5EF4-FFF2-40B4-BE49-F238E27FC236}">
                <a16:creationId xmlns:a16="http://schemas.microsoft.com/office/drawing/2014/main" id="{D3074307-D459-3A9F-1305-E704AAFDE633}"/>
              </a:ext>
            </a:extLst>
          </p:cNvPr>
          <p:cNvPicPr>
            <a:picLocks noChangeAspect="1"/>
          </p:cNvPicPr>
          <p:nvPr/>
        </p:nvPicPr>
        <p:blipFill>
          <a:blip r:embed="rId4"/>
          <a:stretch>
            <a:fillRect/>
          </a:stretch>
        </p:blipFill>
        <p:spPr>
          <a:xfrm>
            <a:off x="206828" y="-138656"/>
            <a:ext cx="6030685" cy="6030685"/>
          </a:xfrm>
          <a:prstGeom prst="rect">
            <a:avLst/>
          </a:prstGeom>
        </p:spPr>
      </p:pic>
      <p:pic>
        <p:nvPicPr>
          <p:cNvPr id="7" name="Picture 6" descr="A qr code with a blue text&#10;&#10;Description automatically generated">
            <a:extLst>
              <a:ext uri="{FF2B5EF4-FFF2-40B4-BE49-F238E27FC236}">
                <a16:creationId xmlns:a16="http://schemas.microsoft.com/office/drawing/2014/main" id="{8C24F1F3-6E87-AB2E-FBE6-493BD87C06E5}"/>
              </a:ext>
            </a:extLst>
          </p:cNvPr>
          <p:cNvPicPr>
            <a:picLocks noChangeAspect="1"/>
          </p:cNvPicPr>
          <p:nvPr/>
        </p:nvPicPr>
        <p:blipFill>
          <a:blip r:embed="rId5"/>
          <a:srcRect l="38857" t="37950" r="39809" b="40784"/>
          <a:stretch>
            <a:fillRect/>
          </a:stretch>
        </p:blipFill>
        <p:spPr>
          <a:xfrm>
            <a:off x="2612572" y="2253342"/>
            <a:ext cx="1219199" cy="1215329"/>
          </a:xfrm>
          <a:prstGeom prst="rect">
            <a:avLst/>
          </a:prstGeom>
        </p:spPr>
      </p:pic>
      <p:sp>
        <p:nvSpPr>
          <p:cNvPr id="4" name="Rectangle 3">
            <a:extLst>
              <a:ext uri="{FF2B5EF4-FFF2-40B4-BE49-F238E27FC236}">
                <a16:creationId xmlns:a16="http://schemas.microsoft.com/office/drawing/2014/main" id="{2369DF48-B0C3-BA2D-2EFB-A33E1A5E5D4D}"/>
              </a:ext>
            </a:extLst>
          </p:cNvPr>
          <p:cNvSpPr/>
          <p:nvPr/>
        </p:nvSpPr>
        <p:spPr>
          <a:xfrm>
            <a:off x="2612572" y="2887574"/>
            <a:ext cx="119742" cy="5266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Title 1">
            <a:extLst>
              <a:ext uri="{FF2B5EF4-FFF2-40B4-BE49-F238E27FC236}">
                <a16:creationId xmlns:a16="http://schemas.microsoft.com/office/drawing/2014/main" id="{A897D882-8950-AB0D-F4D3-0D090BA425A4}"/>
              </a:ext>
            </a:extLst>
          </p:cNvPr>
          <p:cNvSpPr txBox="1">
            <a:spLocks/>
          </p:cNvSpPr>
          <p:nvPr/>
        </p:nvSpPr>
        <p:spPr>
          <a:xfrm>
            <a:off x="5631710" y="4420587"/>
            <a:ext cx="7291810" cy="129540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5400" dirty="0">
                <a:solidFill>
                  <a:schemeClr val="accent1"/>
                </a:solidFill>
              </a:rPr>
              <a:t>QUESTIONS?</a:t>
            </a:r>
          </a:p>
        </p:txBody>
      </p:sp>
      <p:sp>
        <p:nvSpPr>
          <p:cNvPr id="9" name="Title 1">
            <a:extLst>
              <a:ext uri="{FF2B5EF4-FFF2-40B4-BE49-F238E27FC236}">
                <a16:creationId xmlns:a16="http://schemas.microsoft.com/office/drawing/2014/main" id="{37274ED3-D8E9-5E59-A94A-C616524B374C}"/>
              </a:ext>
            </a:extLst>
          </p:cNvPr>
          <p:cNvSpPr txBox="1">
            <a:spLocks/>
          </p:cNvSpPr>
          <p:nvPr/>
        </p:nvSpPr>
        <p:spPr>
          <a:xfrm>
            <a:off x="1738439" y="5539945"/>
            <a:ext cx="10942317" cy="129540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sz="6000" dirty="0">
                <a:solidFill>
                  <a:schemeClr val="accent1"/>
                </a:solidFill>
              </a:rPr>
              <a:t>info@REV22-2.com</a:t>
            </a:r>
          </a:p>
        </p:txBody>
      </p:sp>
    </p:spTree>
    <p:extLst>
      <p:ext uri="{BB962C8B-B14F-4D97-AF65-F5344CB8AC3E}">
        <p14:creationId xmlns:p14="http://schemas.microsoft.com/office/powerpoint/2010/main" val="2881748378"/>
      </p:ext>
    </p:extLst>
  </p:cSld>
  <p:clrMapOvr>
    <a:masterClrMapping/>
  </p:clrMapOvr>
  <mc:AlternateContent xmlns:mc="http://schemas.openxmlformats.org/markup-compatibility/2006" xmlns:p14="http://schemas.microsoft.com/office/powerpoint/2010/main">
    <mc:Choice Requires="p14">
      <p:transition spd="slow" p14:dur="2000" advTm="55516"/>
    </mc:Choice>
    <mc:Fallback xmlns="">
      <p:transition spd="slow" advTm="5551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C7D7767-7982-C14E-F5A6-145741DF5CAB}"/>
              </a:ext>
            </a:extLst>
          </p:cNvPr>
          <p:cNvSpPr txBox="1">
            <a:spLocks/>
          </p:cNvSpPr>
          <p:nvPr/>
        </p:nvSpPr>
        <p:spPr>
          <a:xfrm>
            <a:off x="896603" y="1412853"/>
            <a:ext cx="7546358" cy="448058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Montserrat" panose="02000505000000020004" pitchFamily="2" charset="77"/>
              </a:rPr>
              <a:t>That is why are started my career in science and research.</a:t>
            </a:r>
          </a:p>
          <a:p>
            <a:pPr marL="0" indent="0">
              <a:buNone/>
            </a:pPr>
            <a:r>
              <a:rPr lang="en-US" sz="2600" b="1" dirty="0">
                <a:latin typeface="Montserrat" panose="02000505000000020004" pitchFamily="2" charset="77"/>
              </a:rPr>
              <a:t>REV222 is a company centered around research and information.</a:t>
            </a:r>
          </a:p>
          <a:p>
            <a:pPr marL="0" indent="0">
              <a:buNone/>
            </a:pPr>
            <a:endParaRPr lang="en-US" b="1" dirty="0">
              <a:latin typeface="Montserrat" panose="02000505000000020004" pitchFamily="2" charset="77"/>
            </a:endParaRPr>
          </a:p>
          <a:p>
            <a:pPr marL="0" indent="0">
              <a:buNone/>
            </a:pPr>
            <a:endParaRPr lang="en-US" b="1" dirty="0">
              <a:latin typeface="Montserrat" panose="02000505000000020004" pitchFamily="2" charset="77"/>
            </a:endParaRPr>
          </a:p>
          <a:p>
            <a:pPr marL="0" indent="0">
              <a:buNone/>
            </a:pPr>
            <a:endParaRPr lang="en-US" b="1" dirty="0">
              <a:latin typeface="Montserrat" panose="02000505000000020004" pitchFamily="2" charset="77"/>
            </a:endParaRPr>
          </a:p>
          <a:p>
            <a:pPr marL="0" indent="0" latinLnBrk="1" hangingPunct="0">
              <a:buNone/>
            </a:pPr>
            <a:r>
              <a:rPr lang="en-US" dirty="0"/>
              <a:t>How did we deal with illness pre-2020?                      What did we learn from Covid-19?                                  How did humans deal with illness in ancient times?</a:t>
            </a:r>
            <a:endParaRPr lang="en-US" sz="4400" dirty="0">
              <a:solidFill>
                <a:srgbClr val="000000"/>
              </a:solidFill>
              <a:sym typeface="Helvetica Light"/>
            </a:endParaRPr>
          </a:p>
        </p:txBody>
      </p:sp>
      <p:sp>
        <p:nvSpPr>
          <p:cNvPr id="2" name="Title 1">
            <a:extLst>
              <a:ext uri="{FF2B5EF4-FFF2-40B4-BE49-F238E27FC236}">
                <a16:creationId xmlns:a16="http://schemas.microsoft.com/office/drawing/2014/main" id="{E3A4ED2F-BD41-15F2-6ECA-317B25E8A6F3}"/>
              </a:ext>
            </a:extLst>
          </p:cNvPr>
          <p:cNvSpPr>
            <a:spLocks noGrp="1"/>
          </p:cNvSpPr>
          <p:nvPr>
            <p:ph type="title"/>
          </p:nvPr>
        </p:nvSpPr>
        <p:spPr>
          <a:xfrm>
            <a:off x="292839" y="182393"/>
            <a:ext cx="8671560" cy="1325563"/>
          </a:xfrm>
        </p:spPr>
        <p:txBody>
          <a:bodyPr/>
          <a:lstStyle/>
          <a:p>
            <a:r>
              <a:rPr lang="en-US" dirty="0"/>
              <a:t>Information = Power</a:t>
            </a:r>
          </a:p>
        </p:txBody>
      </p:sp>
      <p:pic>
        <p:nvPicPr>
          <p:cNvPr id="8" name="Picture 4">
            <a:extLst>
              <a:ext uri="{FF2B5EF4-FFF2-40B4-BE49-F238E27FC236}">
                <a16:creationId xmlns:a16="http://schemas.microsoft.com/office/drawing/2014/main" id="{B7422977-D541-D1CD-4DFF-32C6FEACEDF9}"/>
              </a:ext>
            </a:extLst>
          </p:cNvPr>
          <p:cNvPicPr>
            <a:picLocks noChangeAspect="1" noChangeArrowheads="1"/>
          </p:cNvPicPr>
          <p:nvPr/>
        </p:nvPicPr>
        <p:blipFill>
          <a:blip r:embed="rId4" cstate="print"/>
          <a:srcRect/>
          <a:stretch>
            <a:fillRect/>
          </a:stretch>
        </p:blipFill>
        <p:spPr bwMode="auto">
          <a:xfrm>
            <a:off x="8863659" y="697094"/>
            <a:ext cx="2335846" cy="4115538"/>
          </a:xfrm>
          <a:prstGeom prst="rect">
            <a:avLst/>
          </a:prstGeom>
          <a:noFill/>
          <a:ln w="9525">
            <a:noFill/>
            <a:miter lim="800000"/>
            <a:headEnd/>
            <a:tailEnd/>
          </a:ln>
        </p:spPr>
      </p:pic>
      <p:pic>
        <p:nvPicPr>
          <p:cNvPr id="3" name="Picture 3">
            <a:extLst>
              <a:ext uri="{FF2B5EF4-FFF2-40B4-BE49-F238E27FC236}">
                <a16:creationId xmlns:a16="http://schemas.microsoft.com/office/drawing/2014/main" id="{F967718F-7B0D-D6F8-D5A8-5510D7CBEF81}"/>
              </a:ext>
            </a:extLst>
          </p:cNvPr>
          <p:cNvPicPr>
            <a:picLocks noChangeAspect="1" noChangeArrowheads="1"/>
          </p:cNvPicPr>
          <p:nvPr/>
        </p:nvPicPr>
        <p:blipFill>
          <a:blip r:embed="rId5" cstate="print"/>
          <a:srcRect/>
          <a:stretch>
            <a:fillRect/>
          </a:stretch>
        </p:blipFill>
        <p:spPr bwMode="auto">
          <a:xfrm>
            <a:off x="8807685" y="1122719"/>
            <a:ext cx="2331734" cy="2734577"/>
          </a:xfrm>
          <a:prstGeom prst="rect">
            <a:avLst/>
          </a:prstGeom>
          <a:noFill/>
          <a:ln w="9525">
            <a:noFill/>
            <a:miter lim="800000"/>
            <a:headEnd/>
            <a:tailEnd/>
          </a:ln>
        </p:spPr>
      </p:pic>
      <p:sp>
        <p:nvSpPr>
          <p:cNvPr id="7" name="Title 1">
            <a:extLst>
              <a:ext uri="{FF2B5EF4-FFF2-40B4-BE49-F238E27FC236}">
                <a16:creationId xmlns:a16="http://schemas.microsoft.com/office/drawing/2014/main" id="{4E9616DB-B56E-8701-A090-BA8AC82E82F4}"/>
              </a:ext>
            </a:extLst>
          </p:cNvPr>
          <p:cNvSpPr txBox="1">
            <a:spLocks/>
          </p:cNvSpPr>
          <p:nvPr/>
        </p:nvSpPr>
        <p:spPr>
          <a:xfrm>
            <a:off x="292839" y="3190328"/>
            <a:ext cx="86715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solidFill>
                  <a:srgbClr val="669900"/>
                </a:solidFill>
              </a:rPr>
              <a:t>Your immune system is the key to all illnesses.</a:t>
            </a:r>
          </a:p>
        </p:txBody>
      </p:sp>
    </p:spTree>
    <p:custDataLst>
      <p:tags r:id="rId1"/>
    </p:custDataLst>
    <p:extLst>
      <p:ext uri="{BB962C8B-B14F-4D97-AF65-F5344CB8AC3E}">
        <p14:creationId xmlns:p14="http://schemas.microsoft.com/office/powerpoint/2010/main" val="1216084058"/>
      </p:ext>
    </p:extLst>
  </p:cSld>
  <p:clrMapOvr>
    <a:masterClrMapping/>
  </p:clrMapOvr>
  <mc:AlternateContent xmlns:mc="http://schemas.openxmlformats.org/markup-compatibility/2006" xmlns:p14="http://schemas.microsoft.com/office/powerpoint/2010/main">
    <mc:Choice Requires="p14">
      <p:transition spd="slow" p14:dur="2000" advTm="24108"/>
    </mc:Choice>
    <mc:Fallback xmlns="">
      <p:transition spd="slow" advTm="24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par>
                                <p:cTn id="8" presetID="2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3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MARKETING\GRAPHICS\Pictures\WBC Grafic.jpg">
            <a:extLst>
              <a:ext uri="{FF2B5EF4-FFF2-40B4-BE49-F238E27FC236}">
                <a16:creationId xmlns:a16="http://schemas.microsoft.com/office/drawing/2014/main" id="{190C632C-B061-8E93-2E36-DFD5116F9574}"/>
              </a:ext>
            </a:extLst>
          </p:cNvPr>
          <p:cNvPicPr>
            <a:picLocks noChangeAspect="1" noChangeArrowheads="1"/>
          </p:cNvPicPr>
          <p:nvPr/>
        </p:nvPicPr>
        <p:blipFill rotWithShape="1">
          <a:blip r:embed="rId3" cstate="print"/>
          <a:srcRect b="6040"/>
          <a:stretch/>
        </p:blipFill>
        <p:spPr bwMode="auto">
          <a:xfrm>
            <a:off x="6096000" y="1027906"/>
            <a:ext cx="6129452" cy="3847171"/>
          </a:xfrm>
          <a:prstGeom prst="rect">
            <a:avLst/>
          </a:prstGeom>
          <a:noFill/>
        </p:spPr>
      </p:pic>
      <p:sp>
        <p:nvSpPr>
          <p:cNvPr id="2" name="Title 1">
            <a:extLst>
              <a:ext uri="{FF2B5EF4-FFF2-40B4-BE49-F238E27FC236}">
                <a16:creationId xmlns:a16="http://schemas.microsoft.com/office/drawing/2014/main" id="{85570760-0525-6717-AB5C-7F048B7B8D88}"/>
              </a:ext>
            </a:extLst>
          </p:cNvPr>
          <p:cNvSpPr>
            <a:spLocks noGrp="1"/>
          </p:cNvSpPr>
          <p:nvPr>
            <p:ph type="title"/>
          </p:nvPr>
        </p:nvSpPr>
        <p:spPr/>
        <p:txBody>
          <a:bodyPr/>
          <a:lstStyle/>
          <a:p>
            <a:r>
              <a:rPr lang="en-US" dirty="0"/>
              <a:t>Immune System</a:t>
            </a:r>
          </a:p>
        </p:txBody>
      </p:sp>
      <p:sp>
        <p:nvSpPr>
          <p:cNvPr id="3" name="Content Placeholder 2">
            <a:extLst>
              <a:ext uri="{FF2B5EF4-FFF2-40B4-BE49-F238E27FC236}">
                <a16:creationId xmlns:a16="http://schemas.microsoft.com/office/drawing/2014/main" id="{4722C006-A570-F05A-C065-E197FE14EEC0}"/>
              </a:ext>
            </a:extLst>
          </p:cNvPr>
          <p:cNvSpPr>
            <a:spLocks noGrp="1"/>
          </p:cNvSpPr>
          <p:nvPr>
            <p:ph idx="1"/>
          </p:nvPr>
        </p:nvSpPr>
        <p:spPr>
          <a:xfrm>
            <a:off x="706120" y="2839091"/>
            <a:ext cx="7056120" cy="1879213"/>
          </a:xfrm>
        </p:spPr>
        <p:txBody>
          <a:bodyPr>
            <a:normAutofit/>
          </a:bodyPr>
          <a:lstStyle/>
          <a:p>
            <a:pPr marL="0" indent="0">
              <a:buNone/>
            </a:pPr>
            <a:r>
              <a:rPr lang="en-US" sz="5400" dirty="0"/>
              <a:t>Macro: Big Picture</a:t>
            </a:r>
          </a:p>
          <a:p>
            <a:pPr marL="0" indent="0">
              <a:buNone/>
            </a:pPr>
            <a:r>
              <a:rPr lang="en-US" sz="1600" dirty="0"/>
              <a:t>Micro: Small Picture</a:t>
            </a:r>
          </a:p>
        </p:txBody>
      </p:sp>
      <p:pic>
        <p:nvPicPr>
          <p:cNvPr id="7" name="Picture 1" descr="T:\MARKETING\GRAPHICS\Pictures\WBC Grafic.jpg">
            <a:extLst>
              <a:ext uri="{FF2B5EF4-FFF2-40B4-BE49-F238E27FC236}">
                <a16:creationId xmlns:a16="http://schemas.microsoft.com/office/drawing/2014/main" id="{DCF824F8-4B7A-74A8-76D7-72AAE695D624}"/>
              </a:ext>
            </a:extLst>
          </p:cNvPr>
          <p:cNvPicPr>
            <a:picLocks noChangeAspect="1" noChangeArrowheads="1"/>
          </p:cNvPicPr>
          <p:nvPr/>
        </p:nvPicPr>
        <p:blipFill rotWithShape="1">
          <a:blip r:embed="rId3" cstate="print"/>
          <a:srcRect b="6040"/>
          <a:stretch/>
        </p:blipFill>
        <p:spPr bwMode="auto">
          <a:xfrm>
            <a:off x="4678475" y="4598428"/>
            <a:ext cx="1829953" cy="1148576"/>
          </a:xfrm>
          <a:prstGeom prst="rect">
            <a:avLst/>
          </a:prstGeom>
          <a:noFill/>
        </p:spPr>
      </p:pic>
    </p:spTree>
    <p:extLst>
      <p:ext uri="{BB962C8B-B14F-4D97-AF65-F5344CB8AC3E}">
        <p14:creationId xmlns:p14="http://schemas.microsoft.com/office/powerpoint/2010/main" val="2348763882"/>
      </p:ext>
    </p:extLst>
  </p:cSld>
  <p:clrMapOvr>
    <a:masterClrMapping/>
  </p:clrMapOvr>
  <mc:AlternateContent xmlns:mc="http://schemas.openxmlformats.org/markup-compatibility/2006" xmlns:p14="http://schemas.microsoft.com/office/powerpoint/2010/main">
    <mc:Choice Requires="p14">
      <p:transition spd="slow" p14:dur="2000" advTm="13330"/>
    </mc:Choice>
    <mc:Fallback xmlns="">
      <p:transition spd="slow" advTm="133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C2A5-A425-1276-BA9E-6E603876B410}"/>
            </a:ext>
          </a:extLst>
        </p:cNvPr>
        <p:cNvGrpSpPr/>
        <p:nvPr/>
      </p:nvGrpSpPr>
      <p:grpSpPr>
        <a:xfrm>
          <a:off x="0" y="0"/>
          <a:ext cx="0" cy="0"/>
          <a:chOff x="0" y="0"/>
          <a:chExt cx="0" cy="0"/>
        </a:xfrm>
      </p:grpSpPr>
      <p:pic>
        <p:nvPicPr>
          <p:cNvPr id="4" name="Picture 1" descr="T:\MARKETING\GRAPHICS\Pictures\WBC Grafic.jpg">
            <a:extLst>
              <a:ext uri="{FF2B5EF4-FFF2-40B4-BE49-F238E27FC236}">
                <a16:creationId xmlns:a16="http://schemas.microsoft.com/office/drawing/2014/main" id="{F5DBA55B-293E-EAF7-9B3F-A5D2E313C536}"/>
              </a:ext>
            </a:extLst>
          </p:cNvPr>
          <p:cNvPicPr>
            <a:picLocks noChangeAspect="1" noChangeArrowheads="1"/>
          </p:cNvPicPr>
          <p:nvPr/>
        </p:nvPicPr>
        <p:blipFill rotWithShape="1">
          <a:blip r:embed="rId3" cstate="print"/>
          <a:srcRect b="6040"/>
          <a:stretch/>
        </p:blipFill>
        <p:spPr bwMode="auto">
          <a:xfrm>
            <a:off x="8909960" y="0"/>
            <a:ext cx="3241503" cy="2034540"/>
          </a:xfrm>
          <a:prstGeom prst="rect">
            <a:avLst/>
          </a:prstGeom>
          <a:noFill/>
        </p:spPr>
      </p:pic>
      <p:sp>
        <p:nvSpPr>
          <p:cNvPr id="2" name="Title 1">
            <a:extLst>
              <a:ext uri="{FF2B5EF4-FFF2-40B4-BE49-F238E27FC236}">
                <a16:creationId xmlns:a16="http://schemas.microsoft.com/office/drawing/2014/main" id="{3C2A6AD3-F518-A862-DD27-C667FABAE000}"/>
              </a:ext>
            </a:extLst>
          </p:cNvPr>
          <p:cNvSpPr>
            <a:spLocks noGrp="1"/>
          </p:cNvSpPr>
          <p:nvPr>
            <p:ph type="title"/>
          </p:nvPr>
        </p:nvSpPr>
        <p:spPr>
          <a:xfrm>
            <a:off x="129540" y="-16423"/>
            <a:ext cx="8671560" cy="928635"/>
          </a:xfrm>
        </p:spPr>
        <p:txBody>
          <a:bodyPr/>
          <a:lstStyle/>
          <a:p>
            <a:r>
              <a:rPr lang="en-US" dirty="0"/>
              <a:t>Immune System Big Picture</a:t>
            </a:r>
          </a:p>
        </p:txBody>
      </p:sp>
      <p:sp>
        <p:nvSpPr>
          <p:cNvPr id="8" name="Content Placeholder 7">
            <a:extLst>
              <a:ext uri="{FF2B5EF4-FFF2-40B4-BE49-F238E27FC236}">
                <a16:creationId xmlns:a16="http://schemas.microsoft.com/office/drawing/2014/main" id="{DD09BE60-FE53-9E76-0AB5-B7D245E42BA9}"/>
              </a:ext>
            </a:extLst>
          </p:cNvPr>
          <p:cNvSpPr>
            <a:spLocks noGrp="1"/>
          </p:cNvSpPr>
          <p:nvPr>
            <p:ph idx="1"/>
          </p:nvPr>
        </p:nvSpPr>
        <p:spPr>
          <a:xfrm>
            <a:off x="308610" y="912212"/>
            <a:ext cx="10496550" cy="5407025"/>
          </a:xfrm>
        </p:spPr>
        <p:txBody>
          <a:bodyPr>
            <a:normAutofit lnSpcReduction="10000"/>
          </a:bodyPr>
          <a:lstStyle/>
          <a:p>
            <a:pPr marL="0" indent="0">
              <a:buNone/>
            </a:pPr>
            <a:r>
              <a:rPr lang="en-US" b="1" dirty="0"/>
              <a:t>Prioritize Sleep – </a:t>
            </a:r>
            <a:r>
              <a:rPr lang="en-US" dirty="0"/>
              <a:t>consistent sleep produces more cytokines proteins that target infection and inflammation. Thereby enhancing your ability to fight off viruses and recover faster.</a:t>
            </a:r>
          </a:p>
          <a:p>
            <a:pPr marL="0" indent="0">
              <a:buNone/>
            </a:pPr>
            <a:r>
              <a:rPr lang="en-US" b="1" dirty="0"/>
              <a:t>Exercise Routine – regular </a:t>
            </a:r>
            <a:r>
              <a:rPr lang="en-US" dirty="0"/>
              <a:t>exercise helps circulate white blood cells and lowers stress hormones, making it easier for your immune system to detect and respond to pathogens early.</a:t>
            </a:r>
          </a:p>
          <a:p>
            <a:pPr marL="0" indent="0">
              <a:buNone/>
            </a:pPr>
            <a:r>
              <a:rPr lang="en-US" b="1" dirty="0"/>
              <a:t>Immune-Friendly Diet – </a:t>
            </a:r>
            <a:r>
              <a:rPr lang="en-US" dirty="0"/>
              <a:t>a nutrient-dense diet provides essential vitamins and minerals that strengthen the function of immune cells and reduce inflammation throughout the body.</a:t>
            </a:r>
          </a:p>
          <a:p>
            <a:pPr marL="0" indent="0">
              <a:buNone/>
            </a:pPr>
            <a:r>
              <a:rPr lang="en-US" b="1" dirty="0"/>
              <a:t>Fresh Air &amp; Sunshine – </a:t>
            </a:r>
            <a:r>
              <a:rPr lang="en-US" dirty="0"/>
              <a:t>sun exposure increases natural           vitamin D production, supporting the production of anti-microbial peptides that help kill invading bacteria and viruses.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747862364"/>
      </p:ext>
    </p:extLst>
  </p:cSld>
  <p:clrMapOvr>
    <a:masterClrMapping/>
  </p:clrMapOvr>
  <mc:AlternateContent xmlns:mc="http://schemas.openxmlformats.org/markup-compatibility/2006" xmlns:p14="http://schemas.microsoft.com/office/powerpoint/2010/main">
    <mc:Choice Requires="p14">
      <p:transition spd="slow" p14:dur="2000" advTm="29328"/>
    </mc:Choice>
    <mc:Fallback xmlns="">
      <p:transition spd="slow" advTm="2932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474FA-79D8-C0BC-3D52-E6D20D350614}"/>
            </a:ext>
          </a:extLst>
        </p:cNvPr>
        <p:cNvGrpSpPr/>
        <p:nvPr/>
      </p:nvGrpSpPr>
      <p:grpSpPr>
        <a:xfrm>
          <a:off x="0" y="0"/>
          <a:ext cx="0" cy="0"/>
          <a:chOff x="0" y="0"/>
          <a:chExt cx="0" cy="0"/>
        </a:xfrm>
      </p:grpSpPr>
      <p:pic>
        <p:nvPicPr>
          <p:cNvPr id="4" name="Picture 1" descr="T:\MARKETING\GRAPHICS\Pictures\WBC Grafic.jpg">
            <a:extLst>
              <a:ext uri="{FF2B5EF4-FFF2-40B4-BE49-F238E27FC236}">
                <a16:creationId xmlns:a16="http://schemas.microsoft.com/office/drawing/2014/main" id="{0380E643-5FE9-6D65-52D5-0DEE2CEB2183}"/>
              </a:ext>
            </a:extLst>
          </p:cNvPr>
          <p:cNvPicPr>
            <a:picLocks noChangeAspect="1" noChangeArrowheads="1"/>
          </p:cNvPicPr>
          <p:nvPr/>
        </p:nvPicPr>
        <p:blipFill rotWithShape="1">
          <a:blip r:embed="rId3" cstate="print"/>
          <a:srcRect b="6040"/>
          <a:stretch/>
        </p:blipFill>
        <p:spPr bwMode="auto">
          <a:xfrm>
            <a:off x="8801100" y="0"/>
            <a:ext cx="3241503" cy="2034540"/>
          </a:xfrm>
          <a:prstGeom prst="rect">
            <a:avLst/>
          </a:prstGeom>
          <a:noFill/>
        </p:spPr>
      </p:pic>
      <p:sp>
        <p:nvSpPr>
          <p:cNvPr id="2" name="Title 1">
            <a:extLst>
              <a:ext uri="{FF2B5EF4-FFF2-40B4-BE49-F238E27FC236}">
                <a16:creationId xmlns:a16="http://schemas.microsoft.com/office/drawing/2014/main" id="{282F1814-ACFD-D2EC-5116-3D8862A3A402}"/>
              </a:ext>
            </a:extLst>
          </p:cNvPr>
          <p:cNvSpPr>
            <a:spLocks noGrp="1"/>
          </p:cNvSpPr>
          <p:nvPr>
            <p:ph type="title"/>
          </p:nvPr>
        </p:nvSpPr>
        <p:spPr>
          <a:xfrm>
            <a:off x="129540" y="125095"/>
            <a:ext cx="8671560" cy="1325563"/>
          </a:xfrm>
        </p:spPr>
        <p:txBody>
          <a:bodyPr/>
          <a:lstStyle/>
          <a:p>
            <a:r>
              <a:rPr lang="en-US" dirty="0"/>
              <a:t>Immune System Big Picture</a:t>
            </a:r>
          </a:p>
        </p:txBody>
      </p:sp>
      <p:sp>
        <p:nvSpPr>
          <p:cNvPr id="8" name="Content Placeholder 7">
            <a:extLst>
              <a:ext uri="{FF2B5EF4-FFF2-40B4-BE49-F238E27FC236}">
                <a16:creationId xmlns:a16="http://schemas.microsoft.com/office/drawing/2014/main" id="{AA28DEDC-37F6-B7B7-19DD-E1455BA81679}"/>
              </a:ext>
            </a:extLst>
          </p:cNvPr>
          <p:cNvSpPr>
            <a:spLocks noGrp="1"/>
          </p:cNvSpPr>
          <p:nvPr>
            <p:ph idx="1"/>
          </p:nvPr>
        </p:nvSpPr>
        <p:spPr>
          <a:xfrm>
            <a:off x="308610" y="1843088"/>
            <a:ext cx="9964103" cy="4889817"/>
          </a:xfrm>
        </p:spPr>
        <p:txBody>
          <a:bodyPr>
            <a:normAutofit/>
          </a:bodyPr>
          <a:lstStyle/>
          <a:p>
            <a:pPr marL="0" indent="0">
              <a:buNone/>
            </a:pPr>
            <a:r>
              <a:rPr lang="en-US" b="1" dirty="0"/>
              <a:t>Reduce Chronic Stress – </a:t>
            </a:r>
            <a:r>
              <a:rPr lang="en-US" dirty="0"/>
              <a:t>managing stress helps lower cortisol levels, which suppress the immune system.</a:t>
            </a:r>
          </a:p>
          <a:p>
            <a:pPr marL="0" indent="0">
              <a:buNone/>
            </a:pPr>
            <a:r>
              <a:rPr lang="en-US" b="1" dirty="0"/>
              <a:t>Hydration – </a:t>
            </a:r>
            <a:r>
              <a:rPr lang="en-US" dirty="0"/>
              <a:t>keeps your mucous membranes moist and functional, trapping germs before they enter your body, and supporting lymphatic drainage.</a:t>
            </a:r>
          </a:p>
          <a:p>
            <a:pPr marL="0" indent="0">
              <a:buNone/>
            </a:pPr>
            <a:r>
              <a:rPr lang="en-US" b="1" dirty="0"/>
              <a:t>Gut Flora – </a:t>
            </a:r>
            <a:r>
              <a:rPr lang="en-US" dirty="0"/>
              <a:t>Maintaining a healthy gut flora, your overall immune system shows improvement in communication between gut bacteria and immune cells. Up to 70% of your immune cells reside in the gut.</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191416548"/>
      </p:ext>
    </p:extLst>
  </p:cSld>
  <p:clrMapOvr>
    <a:masterClrMapping/>
  </p:clrMapOvr>
  <mc:AlternateContent xmlns:mc="http://schemas.openxmlformats.org/markup-compatibility/2006" xmlns:p14="http://schemas.microsoft.com/office/powerpoint/2010/main">
    <mc:Choice Requires="p14">
      <p:transition spd="slow" p14:dur="2000" advTm="24008"/>
    </mc:Choice>
    <mc:Fallback xmlns="">
      <p:transition spd="slow" advTm="2400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7A859E3-A907-ED2C-1251-7D61CEFA81FA}"/>
              </a:ext>
            </a:extLst>
          </p:cNvPr>
          <p:cNvSpPr>
            <a:spLocks noGrp="1"/>
          </p:cNvSpPr>
          <p:nvPr>
            <p:ph type="title"/>
          </p:nvPr>
        </p:nvSpPr>
        <p:spPr>
          <a:xfrm>
            <a:off x="140676" y="500062"/>
            <a:ext cx="11969261" cy="1325563"/>
          </a:xfrm>
        </p:spPr>
        <p:txBody>
          <a:bodyPr>
            <a:normAutofit fontScale="90000"/>
          </a:bodyPr>
          <a:lstStyle/>
          <a:p>
            <a:pPr algn="ctr">
              <a:lnSpc>
                <a:spcPct val="100000"/>
              </a:lnSpc>
            </a:pPr>
            <a:r>
              <a:rPr lang="en-US" sz="2200" dirty="0"/>
              <a:t>Boost your immune system with _______  </a:t>
            </a:r>
            <a:r>
              <a:rPr lang="en-US" sz="3100" dirty="0"/>
              <a:t>OR</a:t>
            </a:r>
            <a:r>
              <a:rPr lang="en-US" sz="2200" dirty="0"/>
              <a:t> The immune support kit starts with _______  Supercharge your immune system with _______  </a:t>
            </a:r>
            <a:r>
              <a:rPr lang="en-US" sz="3100" dirty="0"/>
              <a:t>OR</a:t>
            </a:r>
            <a:r>
              <a:rPr lang="en-US" sz="2200" dirty="0"/>
              <a:t>  I’m less sick with _______</a:t>
            </a:r>
            <a:br>
              <a:rPr lang="en-US" sz="2200" dirty="0"/>
            </a:br>
            <a:r>
              <a:rPr lang="en-US" sz="3100" dirty="0"/>
              <a:t>OR</a:t>
            </a:r>
            <a:r>
              <a:rPr lang="en-US" sz="2400" dirty="0"/>
              <a:t> </a:t>
            </a:r>
            <a:r>
              <a:rPr lang="en-US" sz="2200" dirty="0"/>
              <a:t>Want a healthy immune system? Start with _______</a:t>
            </a:r>
            <a:br>
              <a:rPr lang="en-US" sz="900" dirty="0"/>
            </a:br>
            <a:endParaRPr lang="en-US" sz="900" dirty="0"/>
          </a:p>
        </p:txBody>
      </p:sp>
      <p:pic>
        <p:nvPicPr>
          <p:cNvPr id="2" name="Picture 4" descr="Health Immunity: The Editors of Health: 9781547855636: Amazon.com: Books">
            <a:extLst>
              <a:ext uri="{FF2B5EF4-FFF2-40B4-BE49-F238E27FC236}">
                <a16:creationId xmlns:a16="http://schemas.microsoft.com/office/drawing/2014/main" id="{BD83063E-43DE-FEB4-3B26-3C0C73A49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40" r="1" b="38084"/>
          <a:stretch>
            <a:fillRect/>
          </a:stretch>
        </p:blipFill>
        <p:spPr bwMode="auto">
          <a:xfrm>
            <a:off x="838200" y="1825625"/>
            <a:ext cx="5160818" cy="4120010"/>
          </a:xfrm>
          <a:prstGeom prst="rect">
            <a:avLst/>
          </a:prstGeom>
          <a:solidFill>
            <a:srgbClr val="FFFFFF"/>
          </a:solidFill>
        </p:spPr>
      </p:pic>
      <p:pic>
        <p:nvPicPr>
          <p:cNvPr id="4" name="Picture 2" descr="Image result for flu pandemic 1918">
            <a:extLst>
              <a:ext uri="{FF2B5EF4-FFF2-40B4-BE49-F238E27FC236}">
                <a16:creationId xmlns:a16="http://schemas.microsoft.com/office/drawing/2014/main" id="{8370F92A-4B3D-D0C1-4F1F-677230FD6B3E}"/>
              </a:ext>
            </a:extLst>
          </p:cNvPr>
          <p:cNvPicPr>
            <a:picLocks noChangeAspect="1" noChangeArrowheads="1"/>
          </p:cNvPicPr>
          <p:nvPr/>
        </p:nvPicPr>
        <p:blipFill>
          <a:blip r:embed="rId4" cstate="print"/>
          <a:srcRect r="-1" b="4046"/>
          <a:stretch>
            <a:fillRect/>
          </a:stretch>
        </p:blipFill>
        <p:spPr bwMode="auto">
          <a:xfrm>
            <a:off x="6241472" y="1825625"/>
            <a:ext cx="5160818" cy="4120010"/>
          </a:xfrm>
          <a:prstGeom prst="rect">
            <a:avLst/>
          </a:prstGeom>
          <a:noFill/>
        </p:spPr>
      </p:pic>
    </p:spTree>
    <p:extLst>
      <p:ext uri="{BB962C8B-B14F-4D97-AF65-F5344CB8AC3E}">
        <p14:creationId xmlns:p14="http://schemas.microsoft.com/office/powerpoint/2010/main" val="1148417619"/>
      </p:ext>
    </p:extLst>
  </p:cSld>
  <p:clrMapOvr>
    <a:masterClrMapping/>
  </p:clrMapOvr>
  <mc:AlternateContent xmlns:mc="http://schemas.openxmlformats.org/markup-compatibility/2006" xmlns:p14="http://schemas.microsoft.com/office/powerpoint/2010/main">
    <mc:Choice Requires="p14">
      <p:transition spd="slow" p14:dur="2000" advTm="50263"/>
    </mc:Choice>
    <mc:Fallback xmlns="">
      <p:transition spd="slow" advTm="5026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3E76-E0FB-BABC-3A89-292CE4FA38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82BA83-69EB-554C-7838-E5A093D806D2}"/>
              </a:ext>
            </a:extLst>
          </p:cNvPr>
          <p:cNvPicPr>
            <a:picLocks noChangeAspect="1"/>
          </p:cNvPicPr>
          <p:nvPr/>
        </p:nvPicPr>
        <p:blipFill rotWithShape="1">
          <a:blip r:embed="rId4"/>
          <a:srcRect t="1" r="-533" b="-359"/>
          <a:stretch/>
        </p:blipFill>
        <p:spPr>
          <a:xfrm>
            <a:off x="1395369" y="6882"/>
            <a:ext cx="9488824" cy="6191076"/>
          </a:xfrm>
          <a:prstGeom prst="rect">
            <a:avLst/>
          </a:prstGeom>
        </p:spPr>
      </p:pic>
      <p:pic>
        <p:nvPicPr>
          <p:cNvPr id="7" name="Picture 6" descr="Logo, company name&#10;&#10;Description automatically generated">
            <a:extLst>
              <a:ext uri="{FF2B5EF4-FFF2-40B4-BE49-F238E27FC236}">
                <a16:creationId xmlns:a16="http://schemas.microsoft.com/office/drawing/2014/main" id="{ADAD0BE0-543D-8A7B-814B-EC049A935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0117" y="2127611"/>
            <a:ext cx="739810" cy="387167"/>
          </a:xfrm>
          <a:prstGeom prst="rect">
            <a:avLst/>
          </a:prstGeom>
        </p:spPr>
      </p:pic>
      <p:cxnSp>
        <p:nvCxnSpPr>
          <p:cNvPr id="9" name="Straight Connector 8">
            <a:extLst>
              <a:ext uri="{FF2B5EF4-FFF2-40B4-BE49-F238E27FC236}">
                <a16:creationId xmlns:a16="http://schemas.microsoft.com/office/drawing/2014/main" id="{5EF17A31-9E3B-A0D8-6945-6DF421FA0C92}"/>
              </a:ext>
            </a:extLst>
          </p:cNvPr>
          <p:cNvCxnSpPr/>
          <p:nvPr/>
        </p:nvCxnSpPr>
        <p:spPr>
          <a:xfrm flipV="1">
            <a:off x="8025414" y="2514778"/>
            <a:ext cx="1038687" cy="709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0CBC0B-736B-369A-CBC5-0995DDE2FE25}"/>
              </a:ext>
            </a:extLst>
          </p:cNvPr>
          <p:cNvCxnSpPr>
            <a:cxnSpLocks/>
          </p:cNvCxnSpPr>
          <p:nvPr/>
        </p:nvCxnSpPr>
        <p:spPr>
          <a:xfrm flipV="1">
            <a:off x="7926024" y="1184167"/>
            <a:ext cx="2410673" cy="1370367"/>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A9957CE-A3F7-4306-8DC3-36468A537EA6}"/>
              </a:ext>
            </a:extLst>
          </p:cNvPr>
          <p:cNvSpPr/>
          <p:nvPr/>
        </p:nvSpPr>
        <p:spPr>
          <a:xfrm>
            <a:off x="4899991" y="5795924"/>
            <a:ext cx="546652" cy="3578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4" name="Picture 13" descr="A picture containing text, clipart&#10;&#10;Description automatically generated">
            <a:extLst>
              <a:ext uri="{FF2B5EF4-FFF2-40B4-BE49-F238E27FC236}">
                <a16:creationId xmlns:a16="http://schemas.microsoft.com/office/drawing/2014/main" id="{11C05942-C91E-476F-79BE-6FD432CF8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7691" y="2641711"/>
            <a:ext cx="755952" cy="430892"/>
          </a:xfrm>
          <a:prstGeom prst="rect">
            <a:avLst/>
          </a:prstGeom>
        </p:spPr>
      </p:pic>
      <p:cxnSp>
        <p:nvCxnSpPr>
          <p:cNvPr id="15" name="Straight Connector 14">
            <a:extLst>
              <a:ext uri="{FF2B5EF4-FFF2-40B4-BE49-F238E27FC236}">
                <a16:creationId xmlns:a16="http://schemas.microsoft.com/office/drawing/2014/main" id="{50C51A2C-8C0B-5660-481E-78311991D671}"/>
              </a:ext>
            </a:extLst>
          </p:cNvPr>
          <p:cNvCxnSpPr>
            <a:cxnSpLocks/>
          </p:cNvCxnSpPr>
          <p:nvPr/>
        </p:nvCxnSpPr>
        <p:spPr>
          <a:xfrm flipV="1">
            <a:off x="8030284" y="3021602"/>
            <a:ext cx="2354155" cy="23519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descr="Logo, company name&#10;&#10;Description automatically generated">
            <a:extLst>
              <a:ext uri="{FF2B5EF4-FFF2-40B4-BE49-F238E27FC236}">
                <a16:creationId xmlns:a16="http://schemas.microsoft.com/office/drawing/2014/main" id="{F5AE65E1-A3B0-EAE5-386C-3233ACC2BBB8}"/>
              </a:ext>
            </a:extLst>
          </p:cNvPr>
          <p:cNvPicPr>
            <a:picLocks noChangeAspect="1"/>
          </p:cNvPicPr>
          <p:nvPr/>
        </p:nvPicPr>
        <p:blipFill rotWithShape="1">
          <a:blip r:embed="rId7">
            <a:extLst>
              <a:ext uri="{28A0092B-C50C-407E-A947-70E740481C1C}">
                <a14:useLocalDpi xmlns:a14="http://schemas.microsoft.com/office/drawing/2010/main" val="0"/>
              </a:ext>
            </a:extLst>
          </a:blip>
          <a:srcRect l="5602"/>
          <a:stretch/>
        </p:blipFill>
        <p:spPr>
          <a:xfrm>
            <a:off x="10376450" y="380763"/>
            <a:ext cx="1269739" cy="897852"/>
          </a:xfrm>
          <a:prstGeom prst="rect">
            <a:avLst/>
          </a:prstGeom>
        </p:spPr>
      </p:pic>
      <p:sp>
        <p:nvSpPr>
          <p:cNvPr id="2" name="Rectangle 1">
            <a:extLst>
              <a:ext uri="{FF2B5EF4-FFF2-40B4-BE49-F238E27FC236}">
                <a16:creationId xmlns:a16="http://schemas.microsoft.com/office/drawing/2014/main" id="{00730DCA-04C9-1638-B27B-97D1666CFDA1}"/>
              </a:ext>
            </a:extLst>
          </p:cNvPr>
          <p:cNvSpPr/>
          <p:nvPr/>
        </p:nvSpPr>
        <p:spPr>
          <a:xfrm>
            <a:off x="9207361" y="5617029"/>
            <a:ext cx="1676832" cy="536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75278408"/>
      </p:ext>
    </p:extLst>
  </p:cSld>
  <p:clrMapOvr>
    <a:masterClrMapping/>
  </p:clrMapOvr>
  <mc:AlternateContent xmlns:mc="http://schemas.openxmlformats.org/markup-compatibility/2006" xmlns:p14="http://schemas.microsoft.com/office/powerpoint/2010/main">
    <mc:Choice Requires="p14">
      <p:transition spd="slow" p14:dur="2000" advTm="70852"/>
    </mc:Choice>
    <mc:Fallback xmlns="">
      <p:transition spd="slow" advTm="7085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2"/>
</p:tagLst>
</file>

<file path=ppt/tags/tag2.xml><?xml version="1.0" encoding="utf-8"?>
<p:tagLst xmlns:a="http://schemas.openxmlformats.org/drawingml/2006/main" xmlns:r="http://schemas.openxmlformats.org/officeDocument/2006/relationships" xmlns:p="http://schemas.openxmlformats.org/presentationml/2006/main">
  <p:tag name="TIMING" val="|10.7|3.9"/>
</p:tagLst>
</file>

<file path=ppt/tags/tag3.xml><?xml version="1.0" encoding="utf-8"?>
<p:tagLst xmlns:a="http://schemas.openxmlformats.org/drawingml/2006/main" xmlns:r="http://schemas.openxmlformats.org/officeDocument/2006/relationships" xmlns:p="http://schemas.openxmlformats.org/presentationml/2006/main">
  <p:tag name="TIMING" val="|26.5"/>
</p:tagLst>
</file>

<file path=ppt/tags/tag4.xml><?xml version="1.0" encoding="utf-8"?>
<p:tagLst xmlns:a="http://schemas.openxmlformats.org/drawingml/2006/main" xmlns:r="http://schemas.openxmlformats.org/officeDocument/2006/relationships" xmlns:p="http://schemas.openxmlformats.org/presentationml/2006/main">
  <p:tag name="TIMING" val="|26.5"/>
</p:tagLst>
</file>

<file path=ppt/tags/tag5.xml><?xml version="1.0" encoding="utf-8"?>
<p:tagLst xmlns:a="http://schemas.openxmlformats.org/drawingml/2006/main" xmlns:r="http://schemas.openxmlformats.org/officeDocument/2006/relationships" xmlns:p="http://schemas.openxmlformats.org/presentationml/2006/main">
  <p:tag name="TIMING" val="|16.8|6.3|24.1"/>
</p:tagLst>
</file>

<file path=ppt/tags/tag6.xml><?xml version="1.0" encoding="utf-8"?>
<p:tagLst xmlns:a="http://schemas.openxmlformats.org/drawingml/2006/main" xmlns:r="http://schemas.openxmlformats.org/officeDocument/2006/relationships" xmlns:p="http://schemas.openxmlformats.org/presentationml/2006/main">
  <p:tag name="TIMING" val="|51.6"/>
</p:tagLst>
</file>

<file path=ppt/tags/tag7.xml><?xml version="1.0" encoding="utf-8"?>
<p:tagLst xmlns:a="http://schemas.openxmlformats.org/drawingml/2006/main" xmlns:r="http://schemas.openxmlformats.org/officeDocument/2006/relationships" xmlns:p="http://schemas.openxmlformats.org/presentationml/2006/main">
  <p:tag name="TIMING" val="|3.2"/>
</p:tagLst>
</file>

<file path=ppt/tags/tag8.xml><?xml version="1.0" encoding="utf-8"?>
<p:tagLst xmlns:a="http://schemas.openxmlformats.org/drawingml/2006/main" xmlns:r="http://schemas.openxmlformats.org/officeDocument/2006/relationships" xmlns:p="http://schemas.openxmlformats.org/presentationml/2006/main">
  <p:tag name="TIMING" val="|9"/>
</p:tagLst>
</file>

<file path=ppt/tags/tag9.xml><?xml version="1.0" encoding="utf-8"?>
<p:tagLst xmlns:a="http://schemas.openxmlformats.org/drawingml/2006/main" xmlns:r="http://schemas.openxmlformats.org/officeDocument/2006/relationships" xmlns:p="http://schemas.openxmlformats.org/presentationml/2006/main">
  <p:tag name="TIMING" val="|15.7"/>
</p:tagLst>
</file>

<file path=ppt/theme/theme1.xml><?xml version="1.0" encoding="utf-8"?>
<a:theme xmlns:a="http://schemas.openxmlformats.org/drawingml/2006/main" name="Office Theme">
  <a:themeElements>
    <a:clrScheme name="REV222">
      <a:dk1>
        <a:srgbClr val="000000"/>
      </a:dk1>
      <a:lt1>
        <a:srgbClr val="FFFFFF"/>
      </a:lt1>
      <a:dk2>
        <a:srgbClr val="53585F"/>
      </a:dk2>
      <a:lt2>
        <a:srgbClr val="DCDEE0"/>
      </a:lt2>
      <a:accent1>
        <a:srgbClr val="00A8EB"/>
      </a:accent1>
      <a:accent2>
        <a:srgbClr val="00A8EB"/>
      </a:accent2>
      <a:accent3>
        <a:srgbClr val="00A8EB"/>
      </a:accent3>
      <a:accent4>
        <a:srgbClr val="00A8EB"/>
      </a:accent4>
      <a:accent5>
        <a:srgbClr val="00A8EB"/>
      </a:accent5>
      <a:accent6>
        <a:srgbClr val="00A8EB"/>
      </a:accent6>
      <a:hlink>
        <a:srgbClr val="00A8EB"/>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46987</TotalTime>
  <Words>6417</Words>
  <Application>Microsoft Office PowerPoint</Application>
  <PresentationFormat>Widescreen</PresentationFormat>
  <Paragraphs>486</Paragraphs>
  <Slides>37</Slides>
  <Notes>37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Aptos</vt:lpstr>
      <vt:lpstr>Arial</vt:lpstr>
      <vt:lpstr>Calibri</vt:lpstr>
      <vt:lpstr>Century Gothic</vt:lpstr>
      <vt:lpstr>Helvetica</vt:lpstr>
      <vt:lpstr>Helvetica Light</vt:lpstr>
      <vt:lpstr>Montserrat</vt:lpstr>
      <vt:lpstr>Montserrat Medium</vt:lpstr>
      <vt:lpstr>SteakAndCheese Brush</vt:lpstr>
      <vt:lpstr>SteakAndCheese Slab</vt:lpstr>
      <vt:lpstr>Times New Roman</vt:lpstr>
      <vt:lpstr>Wingdings</vt:lpstr>
      <vt:lpstr>Office Theme</vt:lpstr>
      <vt:lpstr>What’s Driving the Immune Health Shift</vt:lpstr>
      <vt:lpstr>PowerPoint Presentation</vt:lpstr>
      <vt:lpstr>Thank You!     “PEOPLE” are looking for “OTHER”       people to have all the answers.</vt:lpstr>
      <vt:lpstr>Information = Power</vt:lpstr>
      <vt:lpstr>Immune System</vt:lpstr>
      <vt:lpstr>Immune System Big Picture</vt:lpstr>
      <vt:lpstr>Immune System Big Picture</vt:lpstr>
      <vt:lpstr>Boost your immune system with _______  OR The immune support kit starts with _______  Supercharge your immune system with _______  OR  I’m less sick with _______ OR Want a healthy immune system? Start with _______ </vt:lpstr>
      <vt:lpstr>PowerPoint Presentation</vt:lpstr>
      <vt:lpstr>PowerPoint Presentation</vt:lpstr>
      <vt:lpstr>How did they deal with  things in ancient times?</vt:lpstr>
      <vt:lpstr>PowerPoint Presentation</vt:lpstr>
      <vt:lpstr>PowerPoint Presentation</vt:lpstr>
      <vt:lpstr>PowerPoint Presentation</vt:lpstr>
      <vt:lpstr>Immune System</vt:lpstr>
      <vt:lpstr>PowerPoint Presentation</vt:lpstr>
      <vt:lpstr>PowerPoint Presentation</vt:lpstr>
      <vt:lpstr>Effect of d-Lenolate on the Immune Parameters of Healthy Volunteers</vt:lpstr>
      <vt:lpstr>PowerPoint Presentation</vt:lpstr>
      <vt:lpstr>How did they deal with  things in ancient times?</vt:lpstr>
      <vt:lpstr>When you think about Oregano what do you think about?</vt:lpstr>
      <vt:lpstr>PowerPoint Presentation</vt:lpstr>
      <vt:lpstr>PowerPoint Presentation</vt:lpstr>
      <vt:lpstr>PowerPoint Presentation</vt:lpstr>
      <vt:lpstr>PowerPoint Presentation</vt:lpstr>
      <vt:lpstr>Full Spectrum Immune Support</vt:lpstr>
      <vt:lpstr>PowerPoint Presentation</vt:lpstr>
      <vt:lpstr>Full Spectrum Immune Support</vt:lpstr>
      <vt:lpstr>PowerPoint Presentation</vt:lpstr>
      <vt:lpstr>PowerPoint Presentation</vt:lpstr>
      <vt:lpstr>Health Conditions by Name</vt:lpstr>
      <vt:lpstr> Fungal &amp; Bacterial Medications                            </vt:lpstr>
      <vt:lpstr>Health Conditions by Symptoms </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CCBB Curriculum Template</dc:title>
  <dc:creator>Hannah Bailey</dc:creator>
  <cp:lastModifiedBy>Geoff Melcher</cp:lastModifiedBy>
  <cp:revision>50</cp:revision>
  <dcterms:created xsi:type="dcterms:W3CDTF">2023-10-05T18:55:19Z</dcterms:created>
  <dcterms:modified xsi:type="dcterms:W3CDTF">2025-08-21T15:56:28Z</dcterms:modified>
</cp:coreProperties>
</file>