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28"/>
  </p:notesMasterIdLst>
  <p:sldIdLst>
    <p:sldId id="256" r:id="rId2"/>
    <p:sldId id="299" r:id="rId3"/>
    <p:sldId id="287" r:id="rId4"/>
    <p:sldId id="364" r:id="rId5"/>
    <p:sldId id="378" r:id="rId6"/>
    <p:sldId id="394" r:id="rId7"/>
    <p:sldId id="395" r:id="rId8"/>
    <p:sldId id="399" r:id="rId9"/>
    <p:sldId id="398" r:id="rId10"/>
    <p:sldId id="396" r:id="rId11"/>
    <p:sldId id="397" r:id="rId12"/>
    <p:sldId id="366" r:id="rId13"/>
    <p:sldId id="387" r:id="rId14"/>
    <p:sldId id="303" r:id="rId15"/>
    <p:sldId id="401" r:id="rId16"/>
    <p:sldId id="388" r:id="rId17"/>
    <p:sldId id="391" r:id="rId18"/>
    <p:sldId id="392" r:id="rId19"/>
    <p:sldId id="402" r:id="rId20"/>
    <p:sldId id="389" r:id="rId21"/>
    <p:sldId id="351" r:id="rId22"/>
    <p:sldId id="393" r:id="rId23"/>
    <p:sldId id="390" r:id="rId24"/>
    <p:sldId id="400" r:id="rId25"/>
    <p:sldId id="385" r:id="rId26"/>
    <p:sldId id="345" r:id="rId2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4258" autoAdjust="0"/>
  </p:normalViewPr>
  <p:slideViewPr>
    <p:cSldViewPr>
      <p:cViewPr varScale="1">
        <p:scale>
          <a:sx n="50" d="100"/>
          <a:sy n="50" d="100"/>
        </p:scale>
        <p:origin x="869" y="-43"/>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35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93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23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449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84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659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30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02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79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65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10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169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95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18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7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87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370153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p:txBody>
      </p:sp>
    </p:spTree>
    <p:extLst>
      <p:ext uri="{BB962C8B-B14F-4D97-AF65-F5344CB8AC3E}">
        <p14:creationId xmlns:p14="http://schemas.microsoft.com/office/powerpoint/2010/main" val="227812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18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98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34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57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69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66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36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837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glass bottles&#10;&#10;Description automatically generated with low confidence">
            <a:extLst>
              <a:ext uri="{FF2B5EF4-FFF2-40B4-BE49-F238E27FC236}">
                <a16:creationId xmlns:a16="http://schemas.microsoft.com/office/drawing/2014/main" id="{ED8DF114-8A1A-496D-9437-1FC8B02A3C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 y="3581400"/>
            <a:ext cx="13010356" cy="3987674"/>
          </a:xfrm>
          <a:prstGeom prst="rect">
            <a:avLst/>
          </a:prstGeom>
        </p:spPr>
      </p:pic>
      <p:sp>
        <p:nvSpPr>
          <p:cNvPr id="34" name="Shape 34"/>
          <p:cNvSpPr/>
          <p:nvPr/>
        </p:nvSpPr>
        <p:spPr>
          <a:xfrm>
            <a:off x="711200" y="576590"/>
            <a:ext cx="11810999" cy="176458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6000" dirty="0"/>
              <a:t>Hydroxytyrosol:</a:t>
            </a:r>
            <a:r>
              <a:rPr lang="en-US" sz="4800" dirty="0"/>
              <a:t> </a:t>
            </a:r>
          </a:p>
          <a:p>
            <a:pPr lvl="0">
              <a:defRPr sz="1800"/>
            </a:pPr>
            <a:r>
              <a:rPr lang="en-US" sz="4800" dirty="0"/>
              <a:t>Little Known Secret of the Olive Tree </a:t>
            </a:r>
          </a:p>
        </p:txBody>
      </p:sp>
      <p:sp>
        <p:nvSpPr>
          <p:cNvPr id="7" name="Shape 35"/>
          <p:cNvSpPr/>
          <p:nvPr/>
        </p:nvSpPr>
        <p:spPr>
          <a:xfrm>
            <a:off x="4826000" y="2743200"/>
            <a:ext cx="62225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600" dirty="0"/>
              <a:t>by</a:t>
            </a:r>
          </a:p>
        </p:txBody>
      </p:sp>
      <p:pic>
        <p:nvPicPr>
          <p:cNvPr id="3" name="Picture 2" descr="Logo, company name&#10;&#10;Description automatically generated">
            <a:extLst>
              <a:ext uri="{FF2B5EF4-FFF2-40B4-BE49-F238E27FC236}">
                <a16:creationId xmlns:a16="http://schemas.microsoft.com/office/drawing/2014/main" id="{A5C231F7-31F3-4658-8907-DAB40A2AB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175" y="2206810"/>
            <a:ext cx="6388150" cy="2330707"/>
          </a:xfrm>
          <a:prstGeom prst="rect">
            <a:avLst/>
          </a:prstGeom>
        </p:spPr>
      </p:pic>
      <p:sp>
        <p:nvSpPr>
          <p:cNvPr id="2" name="TextBox 1">
            <a:extLst>
              <a:ext uri="{FF2B5EF4-FFF2-40B4-BE49-F238E27FC236}">
                <a16:creationId xmlns:a16="http://schemas.microsoft.com/office/drawing/2014/main" id="{31255961-E939-DD1F-976A-1F66E7898744}"/>
              </a:ext>
            </a:extLst>
          </p:cNvPr>
          <p:cNvSpPr txBox="1"/>
          <p:nvPr/>
        </p:nvSpPr>
        <p:spPr>
          <a:xfrm>
            <a:off x="2921000" y="7685342"/>
            <a:ext cx="71628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Geoff Melcher MS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4" name="Shape 111">
            <a:extLst>
              <a:ext uri="{FF2B5EF4-FFF2-40B4-BE49-F238E27FC236}">
                <a16:creationId xmlns:a16="http://schemas.microsoft.com/office/drawing/2014/main" id="{46045DC4-4EB4-C303-C427-C57FDF601F0B}"/>
              </a:ext>
            </a:extLst>
          </p:cNvPr>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7" name="Picture 6">
            <a:extLst>
              <a:ext uri="{FF2B5EF4-FFF2-40B4-BE49-F238E27FC236}">
                <a16:creationId xmlns:a16="http://schemas.microsoft.com/office/drawing/2014/main" id="{70D5425A-B89B-1A32-8524-750316D1F7BC}"/>
              </a:ext>
            </a:extLst>
          </p:cNvPr>
          <p:cNvPicPr>
            <a:picLocks noChangeAspect="1"/>
          </p:cNvPicPr>
          <p:nvPr/>
        </p:nvPicPr>
        <p:blipFill>
          <a:blip r:embed="rId4"/>
          <a:stretch>
            <a:fillRect/>
          </a:stretch>
        </p:blipFill>
        <p:spPr>
          <a:xfrm>
            <a:off x="750332" y="1518167"/>
            <a:ext cx="5523468" cy="7092367"/>
          </a:xfrm>
          <a:prstGeom prst="rect">
            <a:avLst/>
          </a:prstGeom>
        </p:spPr>
      </p:pic>
      <p:pic>
        <p:nvPicPr>
          <p:cNvPr id="10" name="Picture 9">
            <a:extLst>
              <a:ext uri="{FF2B5EF4-FFF2-40B4-BE49-F238E27FC236}">
                <a16:creationId xmlns:a16="http://schemas.microsoft.com/office/drawing/2014/main" id="{589BC1C2-56DC-86BC-F89B-F6B8D7773A49}"/>
              </a:ext>
            </a:extLst>
          </p:cNvPr>
          <p:cNvPicPr>
            <a:picLocks noChangeAspect="1"/>
          </p:cNvPicPr>
          <p:nvPr/>
        </p:nvPicPr>
        <p:blipFill>
          <a:blip r:embed="rId5"/>
          <a:stretch>
            <a:fillRect/>
          </a:stretch>
        </p:blipFill>
        <p:spPr>
          <a:xfrm>
            <a:off x="6553728" y="1494434"/>
            <a:ext cx="5700740" cy="7136315"/>
          </a:xfrm>
          <a:prstGeom prst="rect">
            <a:avLst/>
          </a:prstGeom>
        </p:spPr>
      </p:pic>
    </p:spTree>
    <p:extLst>
      <p:ext uri="{BB962C8B-B14F-4D97-AF65-F5344CB8AC3E}">
        <p14:creationId xmlns:p14="http://schemas.microsoft.com/office/powerpoint/2010/main" val="40398448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Shape 111">
            <a:extLst>
              <a:ext uri="{FF2B5EF4-FFF2-40B4-BE49-F238E27FC236}">
                <a16:creationId xmlns:a16="http://schemas.microsoft.com/office/drawing/2014/main" id="{719CC890-7F37-B8A0-BB6B-23A986424780}"/>
              </a:ext>
            </a:extLst>
          </p:cNvPr>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6" name="Picture 5">
            <a:extLst>
              <a:ext uri="{FF2B5EF4-FFF2-40B4-BE49-F238E27FC236}">
                <a16:creationId xmlns:a16="http://schemas.microsoft.com/office/drawing/2014/main" id="{DD901E14-11D2-D10D-22D7-87A4FD6F85A5}"/>
              </a:ext>
            </a:extLst>
          </p:cNvPr>
          <p:cNvPicPr>
            <a:picLocks noChangeAspect="1"/>
          </p:cNvPicPr>
          <p:nvPr/>
        </p:nvPicPr>
        <p:blipFill>
          <a:blip r:embed="rId4"/>
          <a:stretch>
            <a:fillRect/>
          </a:stretch>
        </p:blipFill>
        <p:spPr>
          <a:xfrm>
            <a:off x="757612" y="1518168"/>
            <a:ext cx="5565674" cy="7016232"/>
          </a:xfrm>
          <a:prstGeom prst="rect">
            <a:avLst/>
          </a:prstGeom>
        </p:spPr>
      </p:pic>
      <p:pic>
        <p:nvPicPr>
          <p:cNvPr id="8" name="Picture 7">
            <a:extLst>
              <a:ext uri="{FF2B5EF4-FFF2-40B4-BE49-F238E27FC236}">
                <a16:creationId xmlns:a16="http://schemas.microsoft.com/office/drawing/2014/main" id="{B0B5746A-CE17-8F0A-B1AD-919908F91801}"/>
              </a:ext>
            </a:extLst>
          </p:cNvPr>
          <p:cNvPicPr>
            <a:picLocks noChangeAspect="1"/>
          </p:cNvPicPr>
          <p:nvPr/>
        </p:nvPicPr>
        <p:blipFill>
          <a:blip r:embed="rId5"/>
          <a:stretch>
            <a:fillRect/>
          </a:stretch>
        </p:blipFill>
        <p:spPr>
          <a:xfrm>
            <a:off x="6490435" y="1518168"/>
            <a:ext cx="5841580" cy="7168632"/>
          </a:xfrm>
          <a:prstGeom prst="rect">
            <a:avLst/>
          </a:prstGeom>
        </p:spPr>
      </p:pic>
    </p:spTree>
    <p:extLst>
      <p:ext uri="{BB962C8B-B14F-4D97-AF65-F5344CB8AC3E}">
        <p14:creationId xmlns:p14="http://schemas.microsoft.com/office/powerpoint/2010/main" val="19886431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1" name="Rectangle 2"/>
          <p:cNvSpPr>
            <a:spLocks noChangeArrowheads="1"/>
          </p:cNvSpPr>
          <p:nvPr/>
        </p:nvSpPr>
        <p:spPr bwMode="auto">
          <a:xfrm rot="5400000">
            <a:off x="7666353" y="-652759"/>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7" name="Shape 107"/>
          <p:cNvSpPr/>
          <p:nvPr/>
        </p:nvSpPr>
        <p:spPr>
          <a:xfrm>
            <a:off x="482601" y="1296356"/>
            <a:ext cx="12183648" cy="29448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defRPr sz="1800"/>
            </a:pPr>
            <a:r>
              <a:rPr lang="en-US" sz="2800" b="1" dirty="0">
                <a:latin typeface="Helvetica"/>
                <a:ea typeface="Helvetica"/>
                <a:cs typeface="Helvetica"/>
                <a:sym typeface="Helvetica"/>
              </a:rPr>
              <a:t>T cells are a major component of an adaptive immune system. </a:t>
            </a:r>
          </a:p>
          <a:p>
            <a:pPr lvl="0" algn="l">
              <a:defRPr sz="1800"/>
            </a:pPr>
            <a:r>
              <a:rPr lang="en-US" sz="2000" dirty="0">
                <a:latin typeface="Helvetica"/>
                <a:ea typeface="Helvetica"/>
                <a:cs typeface="Helvetica"/>
                <a:sym typeface="Helvetica"/>
              </a:rPr>
              <a:t>Roles include directly killing infected host cells, activating other immune cells, producing cytokines and regulating the immune response.</a:t>
            </a:r>
          </a:p>
          <a:p>
            <a:pPr lvl="0" algn="l">
              <a:defRPr sz="1800"/>
            </a:pPr>
            <a:endParaRPr lang="en-US" sz="1000" dirty="0">
              <a:latin typeface="Helvetica"/>
              <a:ea typeface="Helvetica"/>
              <a:cs typeface="Helvetica"/>
              <a:sym typeface="Helvetica"/>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carrying T cells within the T cells.  </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Th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molecule carrying helper T cells within the helper T cells.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Tc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expressing cytotoxic T lymphocytes within the cytotoxic T lymphocytes.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CD71 positive T</a:t>
            </a:r>
            <a:r>
              <a:rPr lang="en-US" sz="2000" dirty="0">
                <a:effectLst/>
                <a:latin typeface="Helvetica" panose="020B0604020202020204" pitchFamily="34" charset="0"/>
                <a:ea typeface="Calibri" panose="020F0502020204030204" pitchFamily="34" charset="0"/>
                <a:cs typeface="Helvetica" panose="020B0604020202020204" pitchFamily="34" charset="0"/>
              </a:rPr>
              <a:t>: transferring receptor molecule carrying T cells within the T cells.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CD71 positive B</a:t>
            </a:r>
            <a:r>
              <a:rPr lang="en-US" sz="2000" dirty="0">
                <a:effectLst/>
                <a:latin typeface="Helvetica" panose="020B0604020202020204" pitchFamily="34" charset="0"/>
                <a:ea typeface="Calibri" panose="020F0502020204030204" pitchFamily="34" charset="0"/>
                <a:cs typeface="Helvetica" panose="020B0604020202020204" pitchFamily="34" charset="0"/>
              </a:rPr>
              <a:t>: transferring receptor molecule carrying B cells within the B cells.</a:t>
            </a:r>
          </a:p>
        </p:txBody>
      </p:sp>
      <p:sp>
        <p:nvSpPr>
          <p:cNvPr id="10" name="Shape 111">
            <a:extLst>
              <a:ext uri="{FF2B5EF4-FFF2-40B4-BE49-F238E27FC236}">
                <a16:creationId xmlns:a16="http://schemas.microsoft.com/office/drawing/2014/main" id="{E3BC023E-245F-4835-83A4-B29BCA18C177}"/>
              </a:ext>
            </a:extLst>
          </p:cNvPr>
          <p:cNvSpPr/>
          <p:nvPr/>
        </p:nvSpPr>
        <p:spPr>
          <a:xfrm>
            <a:off x="3029327" y="152400"/>
            <a:ext cx="8016618"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The Effect of d-Lenolate on the Immune </a:t>
            </a:r>
          </a:p>
        </p:txBody>
      </p:sp>
      <p:pic>
        <p:nvPicPr>
          <p:cNvPr id="15" name="Picture 14" descr="Logo, company name&#10;&#10;Description automatically generated">
            <a:extLst>
              <a:ext uri="{FF2B5EF4-FFF2-40B4-BE49-F238E27FC236}">
                <a16:creationId xmlns:a16="http://schemas.microsoft.com/office/drawing/2014/main" id="{17AF0BA7-553E-4A4E-9001-EA8BAC755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48ABFCAD-F57B-492D-AD60-B664CE3E1AFB}"/>
              </a:ext>
            </a:extLst>
          </p:cNvPr>
          <p:cNvPicPr>
            <a:picLocks noChangeAspect="1"/>
          </p:cNvPicPr>
          <p:nvPr/>
        </p:nvPicPr>
        <p:blipFill>
          <a:blip r:embed="rId4"/>
          <a:stretch>
            <a:fillRect/>
          </a:stretch>
        </p:blipFill>
        <p:spPr>
          <a:xfrm>
            <a:off x="2159000" y="4366372"/>
            <a:ext cx="7244767" cy="4136197"/>
          </a:xfrm>
          <a:prstGeom prst="rect">
            <a:avLst/>
          </a:prstGeom>
        </p:spPr>
      </p:pic>
      <p:pic>
        <p:nvPicPr>
          <p:cNvPr id="6" name="Picture 5">
            <a:extLst>
              <a:ext uri="{FF2B5EF4-FFF2-40B4-BE49-F238E27FC236}">
                <a16:creationId xmlns:a16="http://schemas.microsoft.com/office/drawing/2014/main" id="{BF8FD4A7-C8BF-4E14-A91C-8EA5F7AFFCC7}"/>
              </a:ext>
            </a:extLst>
          </p:cNvPr>
          <p:cNvPicPr>
            <a:picLocks noChangeAspect="1"/>
          </p:cNvPicPr>
          <p:nvPr/>
        </p:nvPicPr>
        <p:blipFill>
          <a:blip r:embed="rId5"/>
          <a:stretch>
            <a:fillRect/>
          </a:stretch>
        </p:blipFill>
        <p:spPr>
          <a:xfrm>
            <a:off x="4042936" y="8502569"/>
            <a:ext cx="3760631" cy="395591"/>
          </a:xfrm>
          <a:prstGeom prst="rect">
            <a:avLst/>
          </a:prstGeom>
        </p:spPr>
      </p:pic>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Shape 111">
            <a:extLst>
              <a:ext uri="{FF2B5EF4-FFF2-40B4-BE49-F238E27FC236}">
                <a16:creationId xmlns:a16="http://schemas.microsoft.com/office/drawing/2014/main" id="{32C7778A-CD10-1F8D-0BD8-662A06A2D68D}"/>
              </a:ext>
            </a:extLst>
          </p:cNvPr>
          <p:cNvSpPr/>
          <p:nvPr/>
        </p:nvSpPr>
        <p:spPr>
          <a:xfrm>
            <a:off x="3672130" y="533400"/>
            <a:ext cx="6731009"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Parameters of Healthy Volunteers</a:t>
            </a:r>
            <a:endParaRPr sz="3600" b="1" dirty="0">
              <a:solidFill>
                <a:schemeClr val="accent1">
                  <a:lumMod val="60000"/>
                  <a:lumOff val="40000"/>
                </a:schemeClr>
              </a:solidFill>
            </a:endParaRPr>
          </a:p>
        </p:txBody>
      </p:sp>
    </p:spTree>
    <p:extLst>
      <p:ext uri="{BB962C8B-B14F-4D97-AF65-F5344CB8AC3E}">
        <p14:creationId xmlns:p14="http://schemas.microsoft.com/office/powerpoint/2010/main" val="29187873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container with a blue label&#10;&#10;Description automatically generated with low confidence">
            <a:extLst>
              <a:ext uri="{FF2B5EF4-FFF2-40B4-BE49-F238E27FC236}">
                <a16:creationId xmlns:a16="http://schemas.microsoft.com/office/drawing/2014/main" id="{E451B35D-7B9C-6766-C91F-6B113ED77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0400" y="3276600"/>
            <a:ext cx="3154680" cy="4538472"/>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219058" y="373181"/>
            <a:ext cx="7380225"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An olive leaf extract unlike any other!</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Placeholder 2"/>
          <p:cNvSpPr>
            <a:spLocks noGrp="1"/>
          </p:cNvSpPr>
          <p:nvPr>
            <p:ph type="body" idx="1"/>
          </p:nvPr>
        </p:nvSpPr>
        <p:spPr>
          <a:xfrm>
            <a:off x="635000" y="1600200"/>
            <a:ext cx="7081382" cy="6060094"/>
          </a:xfrm>
        </p:spPr>
        <p:txBody>
          <a:bodyPr>
            <a:normAutofit/>
          </a:bodyPr>
          <a:lstStyle/>
          <a:p>
            <a:pPr algn="l" rtl="0"/>
            <a:r>
              <a:rPr lang="en-US" sz="2800" b="1" dirty="0">
                <a:latin typeface="Helvetica" panose="020B0604020202020204" pitchFamily="34" charset="0"/>
                <a:cs typeface="Helvetica" panose="020B0604020202020204" pitchFamily="34" charset="0"/>
              </a:rPr>
              <a:t>Preserving 18 MORE active ingredients.</a:t>
            </a:r>
          </a:p>
          <a:p>
            <a:pPr algn="l" rtl="0"/>
            <a:endParaRPr lang="en-US" sz="12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We control every step of the manufacturing process. </a:t>
            </a:r>
          </a:p>
          <a:p>
            <a:pPr algn="l" rtl="0"/>
            <a:r>
              <a:rPr lang="en-US" sz="2000" dirty="0">
                <a:latin typeface="Helvetica" panose="020B0604020202020204" pitchFamily="34" charset="0"/>
                <a:cs typeface="Helvetica" panose="020B0604020202020204" pitchFamily="34" charset="0"/>
              </a:rPr>
              <a:t>	We test the leaves from the tree. </a:t>
            </a:r>
          </a:p>
          <a:p>
            <a:pPr algn="l" rtl="0"/>
            <a:r>
              <a:rPr lang="en-US" sz="2000" dirty="0">
                <a:latin typeface="Helvetica" panose="020B0604020202020204" pitchFamily="34" charset="0"/>
                <a:cs typeface="Helvetica" panose="020B0604020202020204" pitchFamily="34" charset="0"/>
              </a:rPr>
              <a:t>	We test the liquid in the extraction process. </a:t>
            </a:r>
          </a:p>
          <a:p>
            <a:pPr algn="l" rtl="0"/>
            <a:r>
              <a:rPr lang="en-US" sz="2000" dirty="0">
                <a:latin typeface="Helvetica" panose="020B0604020202020204" pitchFamily="34" charset="0"/>
                <a:cs typeface="Helvetica" panose="020B0604020202020204" pitchFamily="34" charset="0"/>
              </a:rPr>
              <a:t>	We test the powder from the drying process. </a:t>
            </a:r>
          </a:p>
          <a:p>
            <a:pPr algn="l" rtl="0"/>
            <a:r>
              <a:rPr lang="en-US" sz="2000" dirty="0">
                <a:latin typeface="Helvetica" panose="020B0604020202020204" pitchFamily="34" charset="0"/>
                <a:cs typeface="Helvetica" panose="020B0604020202020204" pitchFamily="34" charset="0"/>
              </a:rPr>
              <a:t>	We test the capsules from the bottling process. </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We are in control of every step of the process and look for specific markers. Hence, </a:t>
            </a:r>
            <a:r>
              <a:rPr lang="en-US" sz="2000" b="1" dirty="0">
                <a:latin typeface="Helvetica" panose="020B0604020202020204" pitchFamily="34" charset="0"/>
                <a:cs typeface="Helvetica" panose="020B0604020202020204" pitchFamily="34" charset="0"/>
              </a:rPr>
              <a:t>18 MORE active ingredients</a:t>
            </a:r>
            <a:r>
              <a:rPr lang="en-US" sz="2000" dirty="0">
                <a:latin typeface="Helvetica" panose="020B0604020202020204" pitchFamily="34" charset="0"/>
                <a:cs typeface="Helvetica" panose="020B0604020202020204" pitchFamily="34" charset="0"/>
              </a:rPr>
              <a:t>.</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Olive leaves are widely used in natural medicine with beneficial effect on health care due to their bioactive properties. Olive leaf extract contains large amounts of polyphenolic compounds that include oleuropein and flavonoids with antioxidant, anti-inflammatory and </a:t>
            </a:r>
          </a:p>
          <a:p>
            <a:pPr algn="l" rtl="0"/>
            <a:r>
              <a:rPr lang="en-US" sz="2000" dirty="0">
                <a:latin typeface="Helvetica" panose="020B0604020202020204" pitchFamily="34" charset="0"/>
                <a:cs typeface="Helvetica" panose="020B0604020202020204" pitchFamily="34" charset="0"/>
              </a:rPr>
              <a:t>antimicrobial properties.</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How did we get here? Let's look at the Mediterranean diet.</a:t>
            </a:r>
          </a:p>
          <a:p>
            <a:pPr algn="l" rtl="0"/>
            <a:endParaRPr lang="en-US" sz="2000" dirty="0">
              <a:latin typeface="Helvetica" panose="020B0604020202020204" pitchFamily="34" charset="0"/>
              <a:cs typeface="Helvetica"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945FA0C-1F85-43F0-B4AA-B153F898D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TextBox 1">
            <a:extLst>
              <a:ext uri="{FF2B5EF4-FFF2-40B4-BE49-F238E27FC236}">
                <a16:creationId xmlns:a16="http://schemas.microsoft.com/office/drawing/2014/main" id="{B79E1C7C-6C37-4478-8D39-F080694AEB2D}"/>
              </a:ext>
            </a:extLst>
          </p:cNvPr>
          <p:cNvSpPr txBox="1"/>
          <p:nvPr/>
        </p:nvSpPr>
        <p:spPr>
          <a:xfrm>
            <a:off x="7982089" y="1844993"/>
            <a:ext cx="4800598"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Clinically-tested since 1995</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No artificial colors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animal byproducts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100% vegetable base capsules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t>
            </a:r>
            <a:r>
              <a:rPr lang="en-US" sz="2400" dirty="0">
                <a:solidFill>
                  <a:srgbClr val="000000"/>
                </a:solidFill>
                <a:latin typeface="Helvetica" panose="020B0604020202020204" pitchFamily="34" charset="0"/>
                <a:cs typeface="Helvetica" panose="020B0604020202020204" pitchFamily="34" charset="0"/>
              </a:rPr>
              <a:t>GMOs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fillers</a:t>
            </a:r>
          </a:p>
        </p:txBody>
      </p:sp>
    </p:spTree>
    <p:extLst>
      <p:ext uri="{BB962C8B-B14F-4D97-AF65-F5344CB8AC3E}">
        <p14:creationId xmlns:p14="http://schemas.microsoft.com/office/powerpoint/2010/main" val="20647876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8975" y="189983"/>
            <a:ext cx="5956759"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18 MORE Active Ingredients: </a:t>
            </a:r>
          </a:p>
          <a:p>
            <a:pPr lvl="0">
              <a:defRPr sz="1800" b="0">
                <a:solidFill>
                  <a:srgbClr val="000000"/>
                </a:solidFill>
              </a:defRPr>
            </a:pPr>
            <a:r>
              <a:rPr lang="en-US" sz="3600" b="1" dirty="0">
                <a:solidFill>
                  <a:schemeClr val="accent1">
                    <a:lumMod val="60000"/>
                    <a:lumOff val="40000"/>
                  </a:schemeClr>
                </a:solidFill>
              </a:rPr>
              <a:t>Hydroxytyrosol</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956900" y="1681031"/>
            <a:ext cx="11336700" cy="42006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The Mediterranean diet has been associated with a minor risk of cardiovascular diseases and cancer. Particularly, olive oil plays a key role in these benefits, due to its composition of fat, richness in monounsaturated fatty acids (oleic acid) and other micronutrients.</a:t>
            </a:r>
          </a:p>
        </p:txBody>
      </p:sp>
      <p:pic>
        <p:nvPicPr>
          <p:cNvPr id="1032" name="Picture 8" descr="Mediterranean encounters – News – CIVIS - A European Civic University">
            <a:extLst>
              <a:ext uri="{FF2B5EF4-FFF2-40B4-BE49-F238E27FC236}">
                <a16:creationId xmlns:a16="http://schemas.microsoft.com/office/drawing/2014/main" id="{822BFAD7-8050-2BDC-8252-055EB1F30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528" y="2743200"/>
            <a:ext cx="10868472" cy="5705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8975" y="189983"/>
            <a:ext cx="5956759"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18 MORE Active Ingredients: </a:t>
            </a:r>
          </a:p>
          <a:p>
            <a:pPr lvl="0">
              <a:defRPr sz="1800" b="0">
                <a:solidFill>
                  <a:srgbClr val="000000"/>
                </a:solidFill>
              </a:defRPr>
            </a:pPr>
            <a:r>
              <a:rPr lang="en-US" sz="3600" b="1" dirty="0">
                <a:solidFill>
                  <a:schemeClr val="accent1">
                    <a:lumMod val="60000"/>
                    <a:lumOff val="40000"/>
                  </a:schemeClr>
                </a:solidFill>
              </a:rPr>
              <a:t>Hydroxytyrosol</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885378" y="1447800"/>
            <a:ext cx="11336700" cy="31957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l" rtl="0">
              <a:defRPr sz="1800"/>
            </a:pPr>
            <a:r>
              <a:rPr lang="en-US" sz="2000" dirty="0">
                <a:latin typeface="Helvetica" panose="020B0604020202020204" pitchFamily="34" charset="0"/>
                <a:cs typeface="Helvetica" panose="020B0604020202020204" pitchFamily="34" charset="0"/>
              </a:rPr>
              <a:t>A very common active ingredient that most of you have probably heard of is oleuropein. A less common ingredient that over the past year has gotten more and more notoriety is Hydroxytyrosol. </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is one of those micronutrients. It is a potent antioxidant from extra virgin olive oil and olives. We know that there is great variability in the nutrients given to the olives and the leaves. This molecule may be the secret of the Mediterranean diet. The typical Spaniard nets about 5.6mg daily of Hydroxytyrosol.</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v</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ariability is due to altitude, latitude,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v</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ariety of olive tree, the harvesting and processing conditions.</a:t>
            </a: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26" name="Picture 2" descr="The famous olive trees of Puglia are ravaged by disease – here's how we can  save them">
            <a:extLst>
              <a:ext uri="{FF2B5EF4-FFF2-40B4-BE49-F238E27FC236}">
                <a16:creationId xmlns:a16="http://schemas.microsoft.com/office/drawing/2014/main" id="{EE800B5D-2332-BD2A-7DF7-9EA1967BB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4585551"/>
            <a:ext cx="6273802" cy="4187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xico forecasting record export shipments of table grapes for 2022 |  Produce News">
            <a:extLst>
              <a:ext uri="{FF2B5EF4-FFF2-40B4-BE49-F238E27FC236}">
                <a16:creationId xmlns:a16="http://schemas.microsoft.com/office/drawing/2014/main" id="{B2DDA783-75C1-C9BD-9582-2C2793973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894" y="4572000"/>
            <a:ext cx="6775164" cy="420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128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2959725" y="189983"/>
            <a:ext cx="7715253"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Most Potent Natural Antioxidant Know</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11412900" cy="42282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is one of the most potent natural antioxidants known – 10 times more potent than green tea and twice as potent as CoQ10. It is also found in the olive tree leaf. The tree leaves make it as part of its defense against the elements and stress. </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is quite a unique molecule.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Unlike  curcumin, which has low absorption, HT has well over 90% absorption rate and in fact is closer to 99%. It is both water and oil soluble, making it very versatile in getting across membranes, into your system and into the “ACTION”</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HT belongs to the phenolic group of compounds, which included bioflavonoids. Tyrosol is powerful, but the additional OH, or hydroxy, group makes it far more active.</a:t>
            </a:r>
          </a:p>
          <a:p>
            <a:pPr lvl="0" algn="l">
              <a:defRPr sz="1800"/>
            </a:pPr>
            <a:endParaRPr lang="en-US" sz="2800" b="1" dirty="0">
              <a:solidFill>
                <a:schemeClr val="tx1"/>
              </a:solidFill>
              <a:latin typeface="Helvetica"/>
              <a:ea typeface="Helvetica"/>
              <a:cs typeface="Helvetica"/>
              <a:sym typeface="Helvetica"/>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pic>
        <p:nvPicPr>
          <p:cNvPr id="2" name="Picture 1" descr="A black arrow pointing to the right&#10;&#10;Description automatically generated">
            <a:extLst>
              <a:ext uri="{FF2B5EF4-FFF2-40B4-BE49-F238E27FC236}">
                <a16:creationId xmlns:a16="http://schemas.microsoft.com/office/drawing/2014/main" id="{2FB029B1-83C4-947B-86EB-DB340E50B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5734622"/>
            <a:ext cx="9781553" cy="2079625"/>
          </a:xfrm>
          <a:prstGeom prst="rect">
            <a:avLst/>
          </a:prstGeom>
          <a:noFill/>
          <a:ln>
            <a:noFill/>
          </a:ln>
        </p:spPr>
      </p:pic>
      <p:sp>
        <p:nvSpPr>
          <p:cNvPr id="6" name="TextBox 5">
            <a:extLst>
              <a:ext uri="{FF2B5EF4-FFF2-40B4-BE49-F238E27FC236}">
                <a16:creationId xmlns:a16="http://schemas.microsoft.com/office/drawing/2014/main" id="{622CBC38-6CC5-F749-2064-CE912E9C3400}"/>
              </a:ext>
            </a:extLst>
          </p:cNvPr>
          <p:cNvSpPr txBox="1"/>
          <p:nvPr/>
        </p:nvSpPr>
        <p:spPr>
          <a:xfrm>
            <a:off x="2054847" y="7714114"/>
            <a:ext cx="998220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Helvetica Light"/>
              </a:rPr>
              <a:t>Tyrosol                                            Hydroxytyrosol</a:t>
            </a:r>
          </a:p>
          <a:p>
            <a:pPr marL="0" marR="0" indent="0" algn="l" defTabSz="584200" rtl="0" fontAlgn="auto" latinLnBrk="1" hangingPunct="0">
              <a:lnSpc>
                <a:spcPct val="100000"/>
              </a:lnSpc>
              <a:spcBef>
                <a:spcPts val="0"/>
              </a:spcBef>
              <a:spcAft>
                <a:spcPts val="0"/>
              </a:spcAft>
              <a:buClrTx/>
              <a:buSzTx/>
              <a:buFontTx/>
              <a:buNone/>
              <a:tabLst/>
            </a:pPr>
            <a:r>
              <a:rPr lang="en-US" sz="2800" b="1" dirty="0">
                <a:solidFill>
                  <a:srgbClr val="000000"/>
                </a:solidFill>
              </a:rPr>
              <a:t>   Phenolic compound from olive leaves and oil</a:t>
            </a:r>
            <a:endParaRPr kumimoji="0" lang="en-US" sz="28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8239970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374376" y="466982"/>
            <a:ext cx="4885954"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 and Nrf2</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307571" y="1723808"/>
            <a:ext cx="10287000" cy="27042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We are going to take a closer look at </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and the Actions it takes regarding its Nrf2 activators and how this works in the body for the average person.</a:t>
            </a: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has demonstrated its ability to scavenge reactive oxygen species (ROS) and reactive nitrogen species by activating transcription factors such as the Nrf2. Upon oxidative stress, the transcription factor Nrf2 translocate to the nucleus and binds to the antioxidant responsive element (ARE) in the promoter region of genes. Encoding enzymes involved in the antioxidant response. </a:t>
            </a: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p:txBody>
      </p:sp>
      <p:pic>
        <p:nvPicPr>
          <p:cNvPr id="2050" name="Picture 2" descr="Antioxidants | Free Full-Text | Nrf2 and Oxidative Stress: A General  Overview of Mechanisms and Implications in Human Disease">
            <a:extLst>
              <a:ext uri="{FF2B5EF4-FFF2-40B4-BE49-F238E27FC236}">
                <a16:creationId xmlns:a16="http://schemas.microsoft.com/office/drawing/2014/main" id="{B535B33C-BA69-0199-41E3-9E45D403C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891" y="4294786"/>
            <a:ext cx="7261231" cy="435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525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344719" y="466982"/>
            <a:ext cx="494526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Nrf2 Clinical Perspective</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10287000" cy="5542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l">
              <a:defRPr sz="1800"/>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Nrf2 </a:t>
            </a:r>
            <a:r>
              <a:rPr lang="en-US"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can be targeted pharmacologically in diseases underlined by oxidative stress and inflammation, such as neurodegenerative, vascular, and metabolic diseases as well as cancer. </a:t>
            </a:r>
            <a:r>
              <a:rPr lang="en-US" sz="2000" kern="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Through its transcriptional targets, Nrf2 activation orchestrates a comprehensive and long-lasting protection that allows adaptation and survival under diverse forms of cellular stress. Pharmacological Nrf2 activators have shown protective effects in numerous models of human disease and benefits in human intervention trials, and NRF2 is considered a drug target.</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Because of the connection between cellular oxidation, inflammation and the formation and development of a tumor, one can have a clear idea of the anticancer ability of this extract. Moreover, Hydroxytyrosol alters a tumor's biosynthesis and shows an inhibition of tumor cell proliferation.</a:t>
            </a:r>
          </a:p>
          <a:p>
            <a:pPr marL="0" marR="0" algn="l">
              <a:spcBef>
                <a:spcPts val="2000"/>
              </a:spcBef>
              <a:spcAft>
                <a:spcPts val="2000"/>
              </a:spcAft>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On the other hand, Hydroxytyrosol (HT) is protective against neurodegenerative damage and cognitive decline associated with age or diseases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like Alzheimer or Parkinson. This is because Hydroxytyrosol (HT) protects brain cells from lipid peroxidation because it can cross the blood–brain barrier.</a:t>
            </a: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rgbClr val="505050"/>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rgbClr val="505050"/>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42581318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2050" name="Picture 2" descr="Antioxidants | Free Full-Text | Nrf2 and Oxidative Stress: A General  Overview of Mechanisms and Implications in Human Disease">
            <a:extLst>
              <a:ext uri="{FF2B5EF4-FFF2-40B4-BE49-F238E27FC236}">
                <a16:creationId xmlns:a16="http://schemas.microsoft.com/office/drawing/2014/main" id="{B535B33C-BA69-0199-41E3-9E45D403C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891" y="4294786"/>
            <a:ext cx="7261231" cy="43512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92F1DF-359D-D34C-0DC0-86C7E8A25B1F}"/>
              </a:ext>
            </a:extLst>
          </p:cNvPr>
          <p:cNvSpPr txBox="1"/>
          <p:nvPr/>
        </p:nvSpPr>
        <p:spPr>
          <a:xfrm>
            <a:off x="1244599" y="1516538"/>
            <a:ext cx="10412943"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AKA, Olive leaf extract with Hydroxytyrosol (HT) releases Nrf2 activator which allows the body to “make its own antioxidants”? Or at least neutralizing free radicals which cause oxidative stress and damage cells. How do we know this?  We used ORAC: Measurement of antioxidant: The oxygen radical absorbance capacity assay measures the radical chain breaking ability of antioxidants by monitoring the inhibition of peroxyl radical induced oxidation.</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AKA for the AKA. Hydroxytyrosol (HT) reduces the pro-inflammatory cytokines. </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4102" name="Picture 6" descr="How To Create 'Aha' Moments Utilizing Your Customer Service Data, 5 Things  To Consider - CommBox">
            <a:extLst>
              <a:ext uri="{FF2B5EF4-FFF2-40B4-BE49-F238E27FC236}">
                <a16:creationId xmlns:a16="http://schemas.microsoft.com/office/drawing/2014/main" id="{24F013D6-8C51-EBE1-1180-D566BCD06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143" y="4236125"/>
            <a:ext cx="7626350" cy="4468564"/>
          </a:xfrm>
          <a:prstGeom prst="rect">
            <a:avLst/>
          </a:prstGeom>
          <a:noFill/>
          <a:extLst>
            <a:ext uri="{909E8E84-426E-40DD-AFC4-6F175D3DCCD1}">
              <a14:hiddenFill xmlns:a14="http://schemas.microsoft.com/office/drawing/2010/main">
                <a:solidFill>
                  <a:srgbClr val="FFFFFF"/>
                </a:solidFill>
              </a14:hiddenFill>
            </a:ext>
          </a:extLst>
        </p:spPr>
      </p:pic>
      <p:sp>
        <p:nvSpPr>
          <p:cNvPr id="2" name="Shape 111">
            <a:extLst>
              <a:ext uri="{FF2B5EF4-FFF2-40B4-BE49-F238E27FC236}">
                <a16:creationId xmlns:a16="http://schemas.microsoft.com/office/drawing/2014/main" id="{C7695B03-DEF6-7F86-CADC-9457028E1F4A}"/>
              </a:ext>
            </a:extLst>
          </p:cNvPr>
          <p:cNvSpPr/>
          <p:nvPr/>
        </p:nvSpPr>
        <p:spPr>
          <a:xfrm>
            <a:off x="4374376" y="466982"/>
            <a:ext cx="4885954"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 and Nrf2</a:t>
            </a:r>
            <a:endParaRPr sz="3600" b="1" dirty="0">
              <a:solidFill>
                <a:schemeClr val="accent1">
                  <a:lumMod val="60000"/>
                  <a:lumOff val="40000"/>
                </a:schemeClr>
              </a:solidFill>
            </a:endParaRPr>
          </a:p>
        </p:txBody>
      </p:sp>
    </p:spTree>
    <p:extLst>
      <p:ext uri="{BB962C8B-B14F-4D97-AF65-F5344CB8AC3E}">
        <p14:creationId xmlns:p14="http://schemas.microsoft.com/office/powerpoint/2010/main" val="1727462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650165" y="2667000"/>
            <a:ext cx="12016083" cy="5638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defRPr sz="1800"/>
            </a:pPr>
            <a:r>
              <a:rPr sz="2800" b="1" dirty="0">
                <a:latin typeface="Helvetica"/>
                <a:ea typeface="Helvetica"/>
                <a:cs typeface="Helvetica"/>
                <a:sym typeface="Helvetica"/>
              </a:rPr>
              <a:t>About Us:</a:t>
            </a:r>
          </a:p>
          <a:p>
            <a:pPr marL="296333" lvl="0" indent="-296333" algn="l">
              <a:buSzPct val="75000"/>
              <a:buChar char="•"/>
              <a:defRPr sz="1800"/>
            </a:pPr>
            <a:r>
              <a:rPr sz="2000" dirty="0">
                <a:latin typeface="Helvetica"/>
                <a:ea typeface="Helvetica"/>
                <a:cs typeface="Helvetica"/>
                <a:sym typeface="Helvetica"/>
              </a:rPr>
              <a:t>Founded in 1995</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Manufactured in USA</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Creators of the patented Olive Leaf Extract product</a:t>
            </a:r>
            <a:r>
              <a:rPr lang="en-US" sz="2000" dirty="0">
                <a:latin typeface="Helvetica"/>
                <a:ea typeface="Helvetica"/>
                <a:cs typeface="Helvetica"/>
                <a:sym typeface="Helvetica"/>
              </a:rPr>
              <a:t> d-Lenolate.</a:t>
            </a:r>
            <a:endParaRPr sz="2000" dirty="0">
              <a:latin typeface="Helvetica"/>
              <a:ea typeface="Helvetica"/>
              <a:cs typeface="Helvetica"/>
              <a:sym typeface="Helvetica"/>
            </a:endParaRPr>
          </a:p>
          <a:p>
            <a:pPr marL="296333" lvl="0" indent="-296333" algn="l">
              <a:buSzPct val="75000"/>
              <a:buChar char="•"/>
              <a:defRPr sz="1800"/>
            </a:pPr>
            <a:r>
              <a:rPr lang="en-US" sz="2000" dirty="0">
                <a:latin typeface="Helvetica"/>
                <a:ea typeface="Helvetica"/>
                <a:cs typeface="Helvetica"/>
                <a:sym typeface="Helvetica"/>
              </a:rPr>
              <a:t>P</a:t>
            </a:r>
            <a:r>
              <a:rPr sz="2000" dirty="0">
                <a:latin typeface="Helvetica"/>
                <a:ea typeface="Helvetica"/>
                <a:cs typeface="Helvetica"/>
                <a:sym typeface="Helvetica"/>
              </a:rPr>
              <a:t>roduct</a:t>
            </a:r>
            <a:r>
              <a:rPr lang="en-US" sz="2000" dirty="0">
                <a:latin typeface="Helvetica"/>
                <a:ea typeface="Helvetica"/>
                <a:cs typeface="Helvetica"/>
                <a:sym typeface="Helvetica"/>
              </a:rPr>
              <a:t>s</a:t>
            </a:r>
            <a:r>
              <a:rPr sz="2000" dirty="0">
                <a:latin typeface="Helvetica"/>
                <a:ea typeface="Helvetica"/>
                <a:cs typeface="Helvetica"/>
                <a:sym typeface="Helvetica"/>
              </a:rPr>
              <a:t> </a:t>
            </a:r>
            <a:r>
              <a:rPr lang="en-US" sz="2000" dirty="0">
                <a:latin typeface="Helvetica"/>
                <a:ea typeface="Helvetica"/>
                <a:cs typeface="Helvetica"/>
                <a:sym typeface="Helvetica"/>
              </a:rPr>
              <a:t>are</a:t>
            </a:r>
            <a:r>
              <a:rPr sz="2000" dirty="0">
                <a:latin typeface="Helvetica"/>
                <a:ea typeface="Helvetica"/>
                <a:cs typeface="Helvetica"/>
                <a:sym typeface="Helvetica"/>
              </a:rPr>
              <a:t> gluten free &amp; non-GMO</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are passionate supporters of the </a:t>
            </a:r>
            <a:r>
              <a:rPr lang="en-US" sz="2000" dirty="0">
                <a:latin typeface="Helvetica"/>
                <a:ea typeface="Helvetica"/>
                <a:cs typeface="Helvetica"/>
                <a:sym typeface="Helvetica"/>
              </a:rPr>
              <a:t>veteran's</a:t>
            </a:r>
            <a:r>
              <a:rPr sz="2000" dirty="0">
                <a:latin typeface="Helvetica"/>
                <a:ea typeface="Helvetica"/>
                <a:cs typeface="Helvetica"/>
                <a:sym typeface="Helvetica"/>
              </a:rPr>
              <a:t> community on both a nation and international level</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lvl="0" algn="l">
              <a:spcBef>
                <a:spcPts val="400"/>
              </a:spcBef>
              <a:defRPr sz="1800"/>
            </a:pPr>
            <a:endParaRPr lang="en-US" sz="2000" dirty="0">
              <a:latin typeface="Helvetica"/>
              <a:ea typeface="Helvetica"/>
              <a:cs typeface="Helvetica"/>
              <a:sym typeface="Helvetica"/>
            </a:endParaRPr>
          </a:p>
          <a:p>
            <a:pPr lvl="0" algn="l">
              <a:spcBef>
                <a:spcPts val="400"/>
              </a:spcBef>
              <a:defRPr sz="1800"/>
            </a:pPr>
            <a:endParaRPr sz="2000" dirty="0">
              <a:latin typeface="Helvetica"/>
              <a:ea typeface="Helvetica"/>
              <a:cs typeface="Helvetica"/>
              <a:sym typeface="Helvetica"/>
            </a:endParaRPr>
          </a:p>
          <a:p>
            <a:pPr lvl="0" algn="l">
              <a:spcBef>
                <a:spcPts val="400"/>
              </a:spcBef>
              <a:defRPr sz="1800"/>
            </a:pPr>
            <a:r>
              <a:rPr lang="en-US" sz="2800" b="1" dirty="0">
                <a:latin typeface="Helvetica"/>
                <a:ea typeface="Helvetica"/>
                <a:cs typeface="Helvetica"/>
                <a:sym typeface="Helvetica"/>
              </a:rPr>
              <a:t>Rev22-2 Philosophy's:</a:t>
            </a:r>
            <a:endParaRPr sz="2800" b="1"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a:t>
            </a:r>
            <a:r>
              <a:rPr lang="en-US" sz="2000" dirty="0">
                <a:latin typeface="Helvetica"/>
                <a:ea typeface="Helvetica"/>
                <a:cs typeface="Helvetica"/>
                <a:sym typeface="Helvetica"/>
              </a:rPr>
              <a:t>are</a:t>
            </a:r>
            <a:r>
              <a:rPr sz="2000" dirty="0">
                <a:latin typeface="Helvetica"/>
                <a:ea typeface="Helvetica"/>
                <a:cs typeface="Helvetica"/>
                <a:sym typeface="Helvetica"/>
              </a:rPr>
              <a:t> commitment to socially responsible, lawful and ethical business practices</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believe creating healthy communities starts by supplying them with the best products on the market</a:t>
            </a:r>
            <a:r>
              <a:rPr lang="en-US" sz="2000" dirty="0">
                <a:latin typeface="Helvetica"/>
                <a:ea typeface="Helvetica"/>
                <a:cs typeface="Helvetica"/>
                <a:sym typeface="Helvetica"/>
              </a:rPr>
              <a:t>.</a:t>
            </a:r>
            <a:endParaRPr sz="2000" dirty="0">
              <a:latin typeface="Helvetica"/>
              <a:ea typeface="Helvetica"/>
              <a:cs typeface="Helvetica"/>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1126696" y="977135"/>
            <a:ext cx="10648749"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dirty="0">
                <a:solidFill>
                  <a:schemeClr val="accent1">
                    <a:lumMod val="60000"/>
                    <a:lumOff val="40000"/>
                  </a:schemeClr>
                </a:solidFill>
              </a:rPr>
              <a:t>Who We Are &amp; Why We’d Be Proud to Work With You</a:t>
            </a: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3" name="Picture 2" descr="Logo, company name&#10;&#10;Description automatically generated">
            <a:extLst>
              <a:ext uri="{FF2B5EF4-FFF2-40B4-BE49-F238E27FC236}">
                <a16:creationId xmlns:a16="http://schemas.microsoft.com/office/drawing/2014/main" id="{76FC0AD6-7887-4684-BEC7-2828C3131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089567" y="189983"/>
            <a:ext cx="7455567"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Reduces Pro-Inflammatory Cytokines</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6110699" cy="68190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defRPr sz="1800"/>
            </a:pPr>
            <a:endParaRPr lang="en-US" sz="2800" b="1" dirty="0">
              <a:solidFill>
                <a:schemeClr val="tx1"/>
              </a:solidFill>
              <a:latin typeface="Helvetica"/>
              <a:ea typeface="Helvetica"/>
              <a:cs typeface="Helvetica"/>
              <a:sym typeface="Helvetica"/>
            </a:endParaRPr>
          </a:p>
          <a:p>
            <a:pPr lvl="0" algn="l">
              <a:defRPr sz="1800"/>
            </a:pPr>
            <a:endParaRPr lang="en-US" sz="2800" b="1" dirty="0">
              <a:solidFill>
                <a:schemeClr val="tx1"/>
              </a:solidFill>
              <a:latin typeface="Helvetica"/>
              <a:ea typeface="Helvetica"/>
              <a:cs typeface="Helvetica"/>
              <a:sym typeface="Helvetica"/>
            </a:endParaRPr>
          </a:p>
          <a:p>
            <a:pPr lvl="0" algn="l">
              <a:defRPr sz="1800"/>
            </a:pPr>
            <a:endParaRPr lang="en-US" sz="2800" b="1" dirty="0">
              <a:solidFill>
                <a:schemeClr val="tx1"/>
              </a:solidFill>
              <a:latin typeface="Helvetica"/>
              <a:ea typeface="Helvetica"/>
              <a:cs typeface="Helvetica"/>
              <a:sym typeface="Helvetica"/>
            </a:endParaRPr>
          </a:p>
          <a:p>
            <a:pPr lvl="0"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a:t>
            </a:r>
            <a:endParaRPr lang="en-US" sz="1000" b="1" dirty="0">
              <a:solidFill>
                <a:schemeClr val="tx1"/>
              </a:solidFill>
              <a:latin typeface="Helvetica"/>
              <a:ea typeface="Helvetica"/>
              <a:cs typeface="Helvetica"/>
              <a:sym typeface="Helvetica"/>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
        <p:nvSpPr>
          <p:cNvPr id="2" name="TextBox 1">
            <a:extLst>
              <a:ext uri="{FF2B5EF4-FFF2-40B4-BE49-F238E27FC236}">
                <a16:creationId xmlns:a16="http://schemas.microsoft.com/office/drawing/2014/main" id="{12CDEC5D-A29D-EC8D-0962-72107F270E0A}"/>
              </a:ext>
            </a:extLst>
          </p:cNvPr>
          <p:cNvSpPr txBox="1"/>
          <p:nvPr/>
        </p:nvSpPr>
        <p:spPr>
          <a:xfrm>
            <a:off x="1854200" y="5292074"/>
            <a:ext cx="9220199" cy="21954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Case Study: </a:t>
            </a:r>
            <a:r>
              <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In a family of 5, one person in the household tests positive for Covid19. How many others test positive. 60% is what’s expected. </a:t>
            </a: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r>
              <a:rPr lang="en-US" sz="2800" b="1" dirty="0">
                <a:solidFill>
                  <a:srgbClr val="000000"/>
                </a:solidFill>
                <a:latin typeface="Helvetica" panose="020B0604020202020204" pitchFamily="34" charset="0"/>
                <a:cs typeface="Helvetica" panose="020B0604020202020204" pitchFamily="34" charset="0"/>
              </a:rPr>
              <a:t>Case Study: </a:t>
            </a:r>
            <a:r>
              <a:rPr lang="en-US" sz="2000" dirty="0">
                <a:solidFill>
                  <a:srgbClr val="000000"/>
                </a:solidFill>
                <a:latin typeface="Helvetica" panose="020B0604020202020204" pitchFamily="34" charset="0"/>
                <a:cs typeface="Helvetica" panose="020B0604020202020204" pitchFamily="34" charset="0"/>
              </a:rPr>
              <a:t>Vaccinated person gets Covid19 and has sever symptoms </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lasting 6-9 days. Less than a year later same person tests positive for Covid19 </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and immediately starts taking  Tree of Life XL and/or Feel Well. </a:t>
            </a:r>
            <a:endPar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p:txBody>
      </p:sp>
      <p:sp>
        <p:nvSpPr>
          <p:cNvPr id="6" name="TextBox 5">
            <a:extLst>
              <a:ext uri="{FF2B5EF4-FFF2-40B4-BE49-F238E27FC236}">
                <a16:creationId xmlns:a16="http://schemas.microsoft.com/office/drawing/2014/main" id="{60EEF1A4-FD9F-EF48-2F15-EDB759BA5EDD}"/>
              </a:ext>
            </a:extLst>
          </p:cNvPr>
          <p:cNvSpPr txBox="1"/>
          <p:nvPr/>
        </p:nvSpPr>
        <p:spPr>
          <a:xfrm>
            <a:off x="1168400" y="2178766"/>
            <a:ext cx="10591800" cy="24416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For the past 2 years I have been trying to understand the </a:t>
            </a:r>
          </a:p>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correlation or causation </a:t>
            </a: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of the effectiveness of Olive Leaf </a:t>
            </a:r>
          </a:p>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Extract against </a:t>
            </a: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Covid19 and the Cytokine Storm</a:t>
            </a: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 </a:t>
            </a:r>
          </a:p>
          <a:p>
            <a:pPr marL="0" marR="0" indent="0" algn="l" defTabSz="584200" rtl="0" fontAlgn="auto" latinLnBrk="1" hangingPunct="0">
              <a:lnSpc>
                <a:spcPct val="100000"/>
              </a:lnSpc>
              <a:spcBef>
                <a:spcPts val="0"/>
              </a:spcBef>
              <a:spcAft>
                <a:spcPts val="0"/>
              </a:spcAft>
              <a:buClrTx/>
              <a:buSzTx/>
              <a:buFontTx/>
              <a:buNone/>
              <a:tabLst/>
            </a:pPr>
            <a:endParaRPr lang="en-US" sz="2800" dirty="0">
              <a:solidFill>
                <a:srgbClr val="000000"/>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The Nrf2 activator was the key. </a:t>
            </a:r>
            <a:r>
              <a:rPr lang="en-US" sz="2000" dirty="0">
                <a:solidFill>
                  <a:srgbClr val="000000"/>
                </a:solidFill>
                <a:latin typeface="Helvetica" panose="020B0604020202020204" pitchFamily="34" charset="0"/>
                <a:cs typeface="Helvetica" panose="020B0604020202020204" pitchFamily="34" charset="0"/>
              </a:rPr>
              <a:t>The Causation…</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				Hydroxytyrosol (HT) reduces the pro-inflammatory cytokines.</a:t>
            </a:r>
          </a:p>
        </p:txBody>
      </p:sp>
    </p:spTree>
    <p:extLst>
      <p:ext uri="{BB962C8B-B14F-4D97-AF65-F5344CB8AC3E}">
        <p14:creationId xmlns:p14="http://schemas.microsoft.com/office/powerpoint/2010/main" val="33802606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1320800" y="1891519"/>
            <a:ext cx="10439400" cy="54427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We know that we can neutralize free radicals and reduce/prevent damage they cause. What else could we do.  Another area that Hydroxytyrosol (HT) seems to influence is </a:t>
            </a:r>
          </a:p>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Vitamin C.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There is some debate on the BEST Vitamin C “ascorbic acid”, Whole vitamin C, Liposomal C, however I am not going to go into that specifically.  Why did Vitamin C even hit my interest.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800" b="1"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First,</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it was a part of a protocol to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reduce Cytokine Storm. Vitamin C, Vitamin D, Magnesium, Melatonin, and Zink.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800" b="1" dirty="0">
                <a:solidFill>
                  <a:srgbClr val="212121"/>
                </a:solidFill>
                <a:latin typeface="Helvetica" panose="020B0604020202020204" pitchFamily="34" charset="0"/>
                <a:ea typeface="Calibri" panose="020F0502020204030204" pitchFamily="34" charset="0"/>
                <a:cs typeface="Helvetica" panose="020B0604020202020204" pitchFamily="34" charset="0"/>
              </a:rPr>
              <a:t>Second</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 </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most animals make their own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So,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is not even a vitamin. A “Vitamin” is a molecule that is required for normal human function, but the body does not produce.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is easily made from glucose in most animals.  In the species that cannot make it, this is due to mutations in the GLO (L-</a:t>
            </a:r>
            <a:r>
              <a:rPr lang="en-US" sz="2000" dirty="0" err="1">
                <a:solidFill>
                  <a:srgbClr val="212121"/>
                </a:solidFill>
                <a:effectLst/>
                <a:latin typeface="Helvetica" panose="020B0604020202020204" pitchFamily="34" charset="0"/>
                <a:ea typeface="Calibri" panose="020F0502020204030204" pitchFamily="34" charset="0"/>
                <a:cs typeface="Helvetica" panose="020B0604020202020204" pitchFamily="34" charset="0"/>
              </a:rPr>
              <a:t>gulono</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-y-lactone oxidase) gene which codes for the enzyme responsible for catalyzing the last step of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biosynthesis from glucose.</a:t>
            </a:r>
            <a:endParaRPr lang="en-US" sz="2000" b="1" dirty="0">
              <a:latin typeface="Helvetica" panose="020B0604020202020204" pitchFamily="34" charset="0"/>
              <a:ea typeface="Helvetica"/>
              <a:cs typeface="Helvetica" panose="020B0604020202020204" pitchFamily="34" charset="0"/>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706724" y="466982"/>
            <a:ext cx="6221255"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a:defRPr sz="1800" b="0">
                <a:solidFill>
                  <a:srgbClr val="000000"/>
                </a:solidFill>
              </a:defRPr>
            </a:pPr>
            <a:r>
              <a:rPr lang="en-US" sz="3600" b="1" dirty="0">
                <a:solidFill>
                  <a:schemeClr val="accent1">
                    <a:lumMod val="60000"/>
                    <a:lumOff val="40000"/>
                  </a:schemeClr>
                </a:solidFill>
              </a:rPr>
              <a:t>Hydroxytyrosol Does Not Stop!</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Tree>
    <p:extLst>
      <p:ext uri="{BB962C8B-B14F-4D97-AF65-F5344CB8AC3E}">
        <p14:creationId xmlns:p14="http://schemas.microsoft.com/office/powerpoint/2010/main" val="39035100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981717" y="1683348"/>
            <a:ext cx="10854684" cy="43568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0" marR="0" algn="l">
              <a:spcBef>
                <a:spcPts val="2000"/>
              </a:spcBef>
              <a:spcAft>
                <a:spcPts val="2000"/>
              </a:spcAft>
            </a:pP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In humans, the gene coding for this enzyme is present, but it is silent. No, we do not know why. In a small, unpublished, study… volunteers took olive leaf extract which contained </a:t>
            </a:r>
            <a:r>
              <a:rPr lang="en-US" sz="2000" b="1"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50mg of Hydroxytyrosol (HT).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Vitamin C blood levels increased between 50% and 200% after 1 week and 80% of the volunteers saw in increase after the first dose. Increases were observed up to 10 days into the two-week study. Dr. Levy believes that Hydroxytyrosol (HT) supplementation results in a stealth induction of the quiet enzyme in the liver and Vitamin C was produced </a:t>
            </a:r>
            <a:r>
              <a:rPr lang="en-US" sz="2000" dirty="0">
                <a:solidFill>
                  <a:srgbClr val="212121"/>
                </a:solidFill>
                <a:latin typeface="Helvetica" panose="020B0604020202020204" pitchFamily="34" charset="0"/>
                <a:ea typeface="Times New Roman" panose="02020603050405020304" pitchFamily="18" charset="0"/>
                <a:cs typeface="Helvetica" panose="020B0604020202020204" pitchFamily="34" charset="0"/>
              </a:rPr>
              <a:t>by the volunteer's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body. This would be a very large up hill battle to even discuss. What I am pointing out is the fact that your bodies have amazing abilities. Over the years I continue to find correlations to living healthy and olive leaf extract. I believe that one day I will be able to change these correlations to causations.</a:t>
            </a: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I’m not suggesting that there is a magic bullet in the world. However, the ability to decrease the quantity of supplements a person needs to take is huge.</a:t>
            </a:r>
          </a:p>
          <a:p>
            <a:pPr marL="0" marR="0" algn="l">
              <a:spcBef>
                <a:spcPts val="2000"/>
              </a:spcBef>
              <a:spcAft>
                <a:spcPts val="2000"/>
              </a:spcAft>
            </a:pPr>
            <a:endParaRPr lang="en-US" sz="800" b="1" dirty="0">
              <a:solidFill>
                <a:srgbClr val="212121"/>
              </a:solidFill>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800" b="1" dirty="0">
                <a:solidFill>
                  <a:srgbClr val="212121"/>
                </a:solidFill>
                <a:latin typeface="Helvetica" panose="020B0604020202020204" pitchFamily="34" charset="0"/>
                <a:ea typeface="Times New Roman" panose="02020603050405020304" pitchFamily="18" charset="0"/>
                <a:cs typeface="Helvetica" panose="020B0604020202020204" pitchFamily="34" charset="0"/>
              </a:rPr>
              <a:t>What did we do about it all                                                                                 this fascinating knowledge?</a:t>
            </a:r>
            <a:endParaRPr lang="en-US" sz="2800" b="1"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3078" name="Picture 6" descr="Vitamin c in orange, pineapple and other fruit juice">
            <a:extLst>
              <a:ext uri="{FF2B5EF4-FFF2-40B4-BE49-F238E27FC236}">
                <a16:creationId xmlns:a16="http://schemas.microsoft.com/office/drawing/2014/main" id="{7854C9D3-6A15-DAD6-3DAD-70531A360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654" y="6040229"/>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42986" y="466982"/>
            <a:ext cx="5948743"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 and Vitamin C</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3076" name="Picture 4" descr="Vitamin C - Wikipedia">
            <a:extLst>
              <a:ext uri="{FF2B5EF4-FFF2-40B4-BE49-F238E27FC236}">
                <a16:creationId xmlns:a16="http://schemas.microsoft.com/office/drawing/2014/main" id="{57785A5C-0709-3F30-78CB-4F109693D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6323">
            <a:off x="8972866" y="6311691"/>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374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white bottle with a white label&#10;&#10;Description automatically generated">
            <a:extLst>
              <a:ext uri="{FF2B5EF4-FFF2-40B4-BE49-F238E27FC236}">
                <a16:creationId xmlns:a16="http://schemas.microsoft.com/office/drawing/2014/main" id="{13E94BD3-9FD5-2693-E6E4-6FC68E77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064" y="1346840"/>
            <a:ext cx="5539665" cy="796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420858" y="466982"/>
            <a:ext cx="479297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 = HT-18</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051385" y="1916330"/>
            <a:ext cx="6898815" cy="6819063"/>
          </a:xfrm>
          <a:prstGeom prst="rect">
            <a:avLst/>
          </a:prstGeom>
          <a:ln w="12700">
            <a:miter lim="400000"/>
          </a:ln>
          <a:effectLst/>
          <a:extLst>
            <a:ext uri="{C572A759-6A51-4108-AA02-DFA0A04FC94B}">
              <ma14:wrappingTextBoxFlag xmlns:ma14="http://schemas.microsoft.com/office/mac/drawingml/2011/main" xmlns=""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What is HT-18? </a:t>
            </a:r>
          </a:p>
          <a:p>
            <a:pPr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HT-18 is a powerful antioxidant that rapidly absorbs into your body supporting defense against free radicals. It contains a minimum of 18% Oleuropein and hydroxytyrosol along with 18 proprietary active ingredients that also offers immune boosting support.</a:t>
            </a:r>
          </a:p>
          <a:p>
            <a:pPr algn="l">
              <a:defRPr sz="1800"/>
            </a:pP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Correlation vs Causation</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What do we know!</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	WBC Potency Increases</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	Vitamin C Levels Increase</a:t>
            </a:r>
          </a:p>
          <a:p>
            <a:pPr algn="l">
              <a:defRPr sz="1800"/>
            </a:pPr>
            <a:r>
              <a:rPr lang="en-US" sz="2000" dirty="0">
                <a:solidFill>
                  <a:srgbClr val="000000"/>
                </a:solidFill>
                <a:latin typeface="Helvetica" panose="020B0604020202020204" pitchFamily="34" charset="0"/>
                <a:cs typeface="Helvetica" panose="020B0604020202020204" pitchFamily="34" charset="0"/>
              </a:rPr>
              <a:t>	</a:t>
            </a:r>
            <a:r>
              <a:rPr lang="en-US" sz="2000" b="1" dirty="0">
                <a:solidFill>
                  <a:srgbClr val="000000"/>
                </a:solidFill>
                <a:latin typeface="Helvetica" panose="020B0604020202020204" pitchFamily="34" charset="0"/>
                <a:cs typeface="Helvetica" panose="020B0604020202020204" pitchFamily="34" charset="0"/>
              </a:rPr>
              <a:t>Reduction in Pro-Inflammatory Cytokines</a:t>
            </a: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endParaRPr lang="en-US" sz="28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We have great markers. </a:t>
            </a: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This time we focused heavily on Hydroxytyrosol (HT).</a:t>
            </a:r>
            <a:endParaRPr lang="en-US" sz="2800" b="1" dirty="0">
              <a:solidFill>
                <a:schemeClr val="tx1"/>
              </a:solidFill>
              <a:latin typeface="Helvetica"/>
              <a:ea typeface="Helvetica"/>
              <a:cs typeface="Helvetica"/>
              <a:sym typeface="Helvetica"/>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lang="en-US" sz="1800" dirty="0">
              <a:solidFill>
                <a:schemeClr val="tx1"/>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3338352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container with a blue label&#10;&#10;Description automatically generated with low confidence">
            <a:extLst>
              <a:ext uri="{FF2B5EF4-FFF2-40B4-BE49-F238E27FC236}">
                <a16:creationId xmlns:a16="http://schemas.microsoft.com/office/drawing/2014/main" id="{AD186B2C-EC04-DE81-C095-D3952DB36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072" y="1962150"/>
            <a:ext cx="4846429" cy="6972302"/>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732370" y="189983"/>
            <a:ext cx="6169959"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Dosing and Recommendations</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701800" y="1914945"/>
            <a:ext cx="7086600" cy="1989929"/>
          </a:xfrm>
          <a:prstGeom prst="rect">
            <a:avLst/>
          </a:prstGeom>
          <a:ln w="12700">
            <a:miter lim="400000"/>
          </a:ln>
          <a:effectLst/>
          <a:extLst>
            <a:ext uri="{C572A759-6A51-4108-AA02-DFA0A04FC94B}">
              <ma14:wrappingTextBoxFlag xmlns="" xmlns:ma14="http://schemas.microsoft.com/office/mac/drawingml/2011/main"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Remember the Mediterranean diet. </a:t>
            </a:r>
            <a:r>
              <a:rPr lang="en-US" sz="2000" dirty="0">
                <a:solidFill>
                  <a:schemeClr val="tx1"/>
                </a:solidFill>
                <a:latin typeface="Helvetica"/>
                <a:ea typeface="Helvetica"/>
                <a:cs typeface="Helvetica"/>
                <a:sym typeface="Helvetica"/>
              </a:rPr>
              <a:t>HT-18 is a daily maintenance product. We are working on your body daily overtime. For acute and chronic conditions, you will want to use Tree of Life XL and Feel Well.</a:t>
            </a: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pic>
        <p:nvPicPr>
          <p:cNvPr id="10" name="Picture 9" descr="A white bottle with a label&#10;&#10;Description automatically generated">
            <a:extLst>
              <a:ext uri="{FF2B5EF4-FFF2-40B4-BE49-F238E27FC236}">
                <a16:creationId xmlns:a16="http://schemas.microsoft.com/office/drawing/2014/main" id="{669FE3F1-BC2C-44B7-1EB1-CF10B5171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857" y="3637519"/>
            <a:ext cx="3655472" cy="5258934"/>
          </a:xfrm>
          <a:prstGeom prst="rect">
            <a:avLst/>
          </a:prstGeom>
        </p:spPr>
      </p:pic>
      <p:sp>
        <p:nvSpPr>
          <p:cNvPr id="11" name="Shape 107">
            <a:extLst>
              <a:ext uri="{FF2B5EF4-FFF2-40B4-BE49-F238E27FC236}">
                <a16:creationId xmlns:a16="http://schemas.microsoft.com/office/drawing/2014/main" id="{D608D981-8F2D-B05A-74B9-44C7E9494E8F}"/>
              </a:ext>
            </a:extLst>
          </p:cNvPr>
          <p:cNvSpPr/>
          <p:nvPr/>
        </p:nvSpPr>
        <p:spPr>
          <a:xfrm>
            <a:off x="1689101" y="3694669"/>
            <a:ext cx="4864628" cy="4621054"/>
          </a:xfrm>
          <a:prstGeom prst="rect">
            <a:avLst/>
          </a:prstGeom>
          <a:ln w="12700">
            <a:miter lim="400000"/>
          </a:ln>
          <a:effectLst/>
          <a:extLst>
            <a:ext uri="{C572A759-6A51-4108-AA02-DFA0A04FC94B}">
              <ma14:wrappingTextBoxFlag xmlns="" xmlns:ma14="http://schemas.microsoft.com/office/mac/drawingml/2011/main"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Acute Issue: Feel Well </a:t>
            </a:r>
          </a:p>
          <a:p>
            <a:pPr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2 Tablets 4 times daily for three days. It is important not to stop taking the product even though symptoms subside in as little as two hours and in most cases within 10 hours.</a:t>
            </a:r>
          </a:p>
          <a:p>
            <a:pPr algn="l">
              <a:defRPr sz="1800"/>
            </a:pPr>
            <a:endParaRPr lang="en-US" sz="2000" dirty="0">
              <a:solidFill>
                <a:schemeClr val="tx1"/>
              </a:solidFill>
              <a:latin typeface="Helvetica" panose="020B0604020202020204" pitchFamily="34" charset="0"/>
              <a:cs typeface="Helvetica" panose="020B0604020202020204" pitchFamily="34" charset="0"/>
              <a:sym typeface="Helvetica"/>
            </a:endParaRPr>
          </a:p>
          <a:p>
            <a:pPr lvl="0" algn="l">
              <a:defRPr sz="1800"/>
            </a:pPr>
            <a:r>
              <a:rPr lang="en-US" sz="2400" b="1" dirty="0">
                <a:solidFill>
                  <a:schemeClr val="tx1"/>
                </a:solidFill>
                <a:latin typeface="Helvetica"/>
                <a:ea typeface="Helvetica"/>
                <a:cs typeface="Helvetica"/>
                <a:sym typeface="Helvetica"/>
              </a:rPr>
              <a:t>Chronic Issue: Tree of Life XL </a:t>
            </a:r>
          </a:p>
          <a:p>
            <a:pPr algn="l">
              <a:defRPr sz="1800"/>
            </a:pPr>
            <a:r>
              <a:rPr lang="en-US" sz="1800" dirty="0">
                <a:solidFill>
                  <a:schemeClr val="tx1"/>
                </a:solidFill>
                <a:latin typeface="Helvetica" panose="020B0604020202020204" pitchFamily="34" charset="0"/>
                <a:ea typeface="Helvetica"/>
                <a:cs typeface="Helvetica" panose="020B0604020202020204" pitchFamily="34" charset="0"/>
                <a:sym typeface="Helvetica"/>
              </a:rPr>
              <a:t>2 Tablets 3 times daily. Chronic issues did not happen overnight, and results will take time. Example: 80% overgrowth of candida will take 4-6 months for complete elimination. However, results will usually be seen within the first 30 days.</a:t>
            </a:r>
            <a:endParaRPr lang="en-US" sz="1800" dirty="0">
              <a:solidFill>
                <a:schemeClr val="tx1"/>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11297848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 name="Shape 108">
            <a:extLst>
              <a:ext uri="{FF2B5EF4-FFF2-40B4-BE49-F238E27FC236}">
                <a16:creationId xmlns:a16="http://schemas.microsoft.com/office/drawing/2014/main" id="{084E4099-7A51-1C80-B7FF-96AEC2647D46}"/>
              </a:ext>
            </a:extLst>
          </p:cNvPr>
          <p:cNvSpPr/>
          <p:nvPr/>
        </p:nvSpPr>
        <p:spPr>
          <a:xfrm>
            <a:off x="7064846" y="1225311"/>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4" name="Rectangle 2">
            <a:extLst>
              <a:ext uri="{FF2B5EF4-FFF2-40B4-BE49-F238E27FC236}">
                <a16:creationId xmlns:a16="http://schemas.microsoft.com/office/drawing/2014/main" id="{8AE23BF7-5A5C-A633-9B5B-CB2E0A2C0215}"/>
              </a:ext>
            </a:extLst>
          </p:cNvPr>
          <p:cNvSpPr>
            <a:spLocks noChangeArrowheads="1"/>
          </p:cNvSpPr>
          <p:nvPr/>
        </p:nvSpPr>
        <p:spPr bwMode="auto">
          <a:xfrm rot="5400000">
            <a:off x="4796154" y="-656911"/>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2">
            <a:extLst>
              <a:ext uri="{FF2B5EF4-FFF2-40B4-BE49-F238E27FC236}">
                <a16:creationId xmlns:a16="http://schemas.microsoft.com/office/drawing/2014/main" id="{FCFBCC3A-6311-3321-CC49-7D7AD57E3AC0}"/>
              </a:ext>
            </a:extLst>
          </p:cNvPr>
          <p:cNvSpPr>
            <a:spLocks noChangeArrowheads="1"/>
          </p:cNvSpPr>
          <p:nvPr/>
        </p:nvSpPr>
        <p:spPr bwMode="auto">
          <a:xfrm rot="5400000">
            <a:off x="2509981" y="788964"/>
            <a:ext cx="1203036" cy="6172200"/>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Shape 34">
            <a:extLst>
              <a:ext uri="{FF2B5EF4-FFF2-40B4-BE49-F238E27FC236}">
                <a16:creationId xmlns:a16="http://schemas.microsoft.com/office/drawing/2014/main" id="{39377157-2A4B-8BE5-F7D1-D5C400479AB3}"/>
              </a:ext>
            </a:extLst>
          </p:cNvPr>
          <p:cNvSpPr/>
          <p:nvPr/>
        </p:nvSpPr>
        <p:spPr>
          <a:xfrm>
            <a:off x="926707" y="2812607"/>
            <a:ext cx="8546737"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4000" b="1" dirty="0">
                <a:solidFill>
                  <a:schemeClr val="tx1"/>
                </a:solidFill>
                <a:latin typeface="Helvetica"/>
                <a:ea typeface="Helvetica"/>
                <a:cs typeface="Helvetica"/>
                <a:sym typeface="Helvetica"/>
              </a:rPr>
              <a:t>Remember the Mediterranean Diet</a:t>
            </a:r>
            <a:r>
              <a:rPr sz="3700" dirty="0"/>
              <a:t> </a:t>
            </a:r>
          </a:p>
        </p:txBody>
      </p:sp>
      <p:pic>
        <p:nvPicPr>
          <p:cNvPr id="8" name="Picture 7" descr="Logo, company name&#10;&#10;Description automatically generated">
            <a:extLst>
              <a:ext uri="{FF2B5EF4-FFF2-40B4-BE49-F238E27FC236}">
                <a16:creationId xmlns:a16="http://schemas.microsoft.com/office/drawing/2014/main" id="{EAF9AD51-9989-F649-D624-7AE2E5A46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53" y="307026"/>
            <a:ext cx="6388150" cy="2330707"/>
          </a:xfrm>
          <a:prstGeom prst="rect">
            <a:avLst/>
          </a:prstGeom>
        </p:spPr>
      </p:pic>
      <p:sp>
        <p:nvSpPr>
          <p:cNvPr id="107" name="Shape 107"/>
          <p:cNvSpPr/>
          <p:nvPr/>
        </p:nvSpPr>
        <p:spPr>
          <a:xfrm>
            <a:off x="1159461" y="3991690"/>
            <a:ext cx="12016083" cy="64142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Cardiovascular Diseases</a:t>
            </a: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Cancer</a:t>
            </a:r>
            <a:endPar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Neurodegeneration</a:t>
            </a:r>
            <a:endPar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Metabolic Diseases</a:t>
            </a: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rPr>
              <a:t>Reduces the Pro-Inflammatory Cytokines</a:t>
            </a:r>
            <a:endPar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rPr>
              <a:t>		You have the resources available to educate yourself </a:t>
            </a: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rPr>
              <a:t>		and your patient’s!</a:t>
            </a:r>
          </a:p>
          <a:p>
            <a:pPr marL="0" marR="0" indent="0" algn="l" defTabSz="584200" rtl="0" fontAlgn="auto" latinLnBrk="1" hangingPunct="0">
              <a:lnSpc>
                <a:spcPct val="100000"/>
              </a:lnSpc>
              <a:spcBef>
                <a:spcPts val="0"/>
              </a:spcBef>
              <a:spcAft>
                <a:spcPts val="0"/>
              </a:spcAft>
              <a:buClrTx/>
              <a:buSzTx/>
              <a:buFontTx/>
              <a:buNone/>
              <a:tabLst/>
            </a:pPr>
            <a:endPar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US" sz="4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Take the first step!</a:t>
            </a:r>
          </a:p>
          <a:p>
            <a:pPr marL="0" marR="0" indent="0" algn="l"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tx1"/>
                </a:solidFill>
                <a:uFillTx/>
                <a:latin typeface="Helvetica" panose="020B0604020202020204" pitchFamily="34" charset="0"/>
                <a:cs typeface="Helvetica" panose="020B0604020202020204" pitchFamily="34" charset="0"/>
                <a:sym typeface="Helvetica Light"/>
              </a:rPr>
              <a:t>				</a:t>
            </a: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cs typeface="Helvetica" panose="020B0604020202020204" pitchFamily="34" charset="0"/>
              </a:rPr>
              <a:t>				</a:t>
            </a:r>
            <a:r>
              <a:rPr lang="en-US" sz="3200" b="1" dirty="0">
                <a:solidFill>
                  <a:schemeClr val="bg1"/>
                </a:solidFill>
                <a:latin typeface="Helvetica" panose="020B0604020202020204" pitchFamily="34" charset="0"/>
                <a:cs typeface="Helvetica" panose="020B0604020202020204" pitchFamily="34" charset="0"/>
              </a:rPr>
              <a:t>  </a:t>
            </a:r>
            <a:r>
              <a:rPr kumimoji="0" lang="en-US" sz="4800" b="1" i="0" u="none" strike="noStrike" cap="none" spc="0" normalizeH="0" baseline="0" dirty="0">
                <a:ln>
                  <a:noFill/>
                </a:ln>
                <a:solidFill>
                  <a:schemeClr val="bg1"/>
                </a:solidFill>
                <a:uFillTx/>
                <a:latin typeface="Helvetica" panose="020B0604020202020204" pitchFamily="34" charset="0"/>
                <a:cs typeface="Helvetica" panose="020B0604020202020204" pitchFamily="34" charset="0"/>
                <a:sym typeface="Helvetica Light"/>
              </a:rPr>
              <a:t>www.</a:t>
            </a:r>
            <a:r>
              <a:rPr lang="en-US" sz="4800" b="1" dirty="0">
                <a:solidFill>
                  <a:schemeClr val="bg1"/>
                </a:solidFill>
                <a:latin typeface="Helvetica" panose="020B0604020202020204" pitchFamily="34" charset="0"/>
                <a:cs typeface="Helvetica" panose="020B0604020202020204" pitchFamily="34" charset="0"/>
              </a:rPr>
              <a:t>REV22-2</a:t>
            </a:r>
            <a:r>
              <a:rPr kumimoji="0" lang="en-US" sz="4800" b="1" i="0" u="none" strike="noStrike" cap="none" spc="0" normalizeH="0" baseline="0" dirty="0">
                <a:ln>
                  <a:noFill/>
                </a:ln>
                <a:solidFill>
                  <a:schemeClr val="bg1"/>
                </a:solidFill>
                <a:uFillTx/>
                <a:latin typeface="Helvetica" panose="020B0604020202020204" pitchFamily="34" charset="0"/>
                <a:cs typeface="Helvetica" panose="020B0604020202020204" pitchFamily="34" charset="0"/>
                <a:sym typeface="Helvetica Light"/>
              </a:rPr>
              <a:t>.com</a:t>
            </a:r>
            <a:endParaRPr kumimoji="0" lang="en-US" sz="48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19253994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7064846" y="1225311"/>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 name="Rectangle 2"/>
          <p:cNvSpPr>
            <a:spLocks noChangeArrowheads="1"/>
          </p:cNvSpPr>
          <p:nvPr/>
        </p:nvSpPr>
        <p:spPr bwMode="auto">
          <a:xfrm rot="5400000">
            <a:off x="4796154" y="-656911"/>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E854C76-A4C6-405B-8D1F-F4276AA36B55}"/>
              </a:ext>
            </a:extLst>
          </p:cNvPr>
          <p:cNvSpPr txBox="1"/>
          <p:nvPr/>
        </p:nvSpPr>
        <p:spPr>
          <a:xfrm>
            <a:off x="2905751" y="8927709"/>
            <a:ext cx="7661704"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www.REV22-2.com</a:t>
            </a:r>
          </a:p>
        </p:txBody>
      </p:sp>
      <p:sp>
        <p:nvSpPr>
          <p:cNvPr id="22" name="Shape 35">
            <a:extLst>
              <a:ext uri="{FF2B5EF4-FFF2-40B4-BE49-F238E27FC236}">
                <a16:creationId xmlns:a16="http://schemas.microsoft.com/office/drawing/2014/main" id="{A9BA196F-0057-4A5F-AA1D-FF14AB8D0592}"/>
              </a:ext>
            </a:extLst>
          </p:cNvPr>
          <p:cNvSpPr/>
          <p:nvPr/>
        </p:nvSpPr>
        <p:spPr>
          <a:xfrm>
            <a:off x="4973776" y="2763334"/>
            <a:ext cx="62225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600" dirty="0"/>
              <a:t>by</a:t>
            </a:r>
          </a:p>
        </p:txBody>
      </p:sp>
      <p:pic>
        <p:nvPicPr>
          <p:cNvPr id="27" name="Picture 26" descr="A group of glass bottles&#10;&#10;Description automatically generated with low confidence">
            <a:extLst>
              <a:ext uri="{FF2B5EF4-FFF2-40B4-BE49-F238E27FC236}">
                <a16:creationId xmlns:a16="http://schemas.microsoft.com/office/drawing/2014/main" id="{3266107E-6481-49B8-AC72-CD6D7B0CB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 y="3687999"/>
            <a:ext cx="13010356" cy="3987674"/>
          </a:xfrm>
          <a:prstGeom prst="rect">
            <a:avLst/>
          </a:prstGeom>
        </p:spPr>
      </p:pic>
      <p:sp>
        <p:nvSpPr>
          <p:cNvPr id="26" name="Shape 34">
            <a:extLst>
              <a:ext uri="{FF2B5EF4-FFF2-40B4-BE49-F238E27FC236}">
                <a16:creationId xmlns:a16="http://schemas.microsoft.com/office/drawing/2014/main" id="{0662E240-54FD-462B-AE4A-90CE763B7589}"/>
              </a:ext>
            </a:extLst>
          </p:cNvPr>
          <p:cNvSpPr/>
          <p:nvPr/>
        </p:nvSpPr>
        <p:spPr>
          <a:xfrm>
            <a:off x="4025899" y="7176949"/>
            <a:ext cx="5181600" cy="13336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8000" dirty="0"/>
              <a:t>Thank You!</a:t>
            </a:r>
            <a:endParaRPr sz="8000" dirty="0"/>
          </a:p>
        </p:txBody>
      </p:sp>
      <p:pic>
        <p:nvPicPr>
          <p:cNvPr id="23" name="Picture 22" descr="Logo, company name&#10;&#10;Description automatically generated">
            <a:extLst>
              <a:ext uri="{FF2B5EF4-FFF2-40B4-BE49-F238E27FC236}">
                <a16:creationId xmlns:a16="http://schemas.microsoft.com/office/drawing/2014/main" id="{DF79B27A-2C0A-4E6D-9AAD-9B5DB6E84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82" y="2878918"/>
            <a:ext cx="6388150" cy="2330707"/>
          </a:xfrm>
          <a:prstGeom prst="rect">
            <a:avLst/>
          </a:prstGeom>
        </p:spPr>
      </p:pic>
      <p:sp>
        <p:nvSpPr>
          <p:cNvPr id="2" name="Shape 34">
            <a:extLst>
              <a:ext uri="{FF2B5EF4-FFF2-40B4-BE49-F238E27FC236}">
                <a16:creationId xmlns:a16="http://schemas.microsoft.com/office/drawing/2014/main" id="{E96E77B7-41D8-ABD2-164B-C2FAEF56EAC8}"/>
              </a:ext>
            </a:extLst>
          </p:cNvPr>
          <p:cNvSpPr/>
          <p:nvPr/>
        </p:nvSpPr>
        <p:spPr>
          <a:xfrm>
            <a:off x="1854200" y="242737"/>
            <a:ext cx="11810999" cy="250324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6000" dirty="0"/>
              <a:t>Hydroxytyrosol:</a:t>
            </a:r>
            <a:r>
              <a:rPr lang="en-US" sz="4800" dirty="0"/>
              <a:t> </a:t>
            </a:r>
          </a:p>
          <a:p>
            <a:pPr lvl="0">
              <a:defRPr sz="1800"/>
            </a:pPr>
            <a:r>
              <a:rPr lang="en-US" sz="4800" dirty="0"/>
              <a:t>Little Known Secret </a:t>
            </a:r>
          </a:p>
          <a:p>
            <a:pPr lvl="0">
              <a:defRPr sz="1800"/>
            </a:pPr>
            <a:r>
              <a:rPr lang="en-US" sz="4800" dirty="0"/>
              <a:t>of the Olive Tree </a:t>
            </a:r>
          </a:p>
        </p:txBody>
      </p:sp>
      <p:pic>
        <p:nvPicPr>
          <p:cNvPr id="5" name="Picture 4" descr="A white bottle with a label&#10;&#10;Description automatically generated">
            <a:extLst>
              <a:ext uri="{FF2B5EF4-FFF2-40B4-BE49-F238E27FC236}">
                <a16:creationId xmlns:a16="http://schemas.microsoft.com/office/drawing/2014/main" id="{D40C272A-DCC9-929E-20F5-6FDB74179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219" y="313542"/>
            <a:ext cx="3393630" cy="4882236"/>
          </a:xfrm>
          <a:prstGeom prst="rect">
            <a:avLst/>
          </a:prstGeom>
        </p:spPr>
      </p:pic>
    </p:spTree>
    <p:extLst>
      <p:ext uri="{BB962C8B-B14F-4D97-AF65-F5344CB8AC3E}">
        <p14:creationId xmlns:p14="http://schemas.microsoft.com/office/powerpoint/2010/main" val="16387877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186D17-EAE3-4192-AE42-F0BC78FAD09C}"/>
              </a:ext>
            </a:extLst>
          </p:cNvPr>
          <p:cNvPicPr>
            <a:picLocks noChangeAspect="1"/>
          </p:cNvPicPr>
          <p:nvPr/>
        </p:nvPicPr>
        <p:blipFill>
          <a:blip r:embed="rId3"/>
          <a:stretch>
            <a:fillRect/>
          </a:stretch>
        </p:blipFill>
        <p:spPr>
          <a:xfrm>
            <a:off x="7260661" y="3978909"/>
            <a:ext cx="5483926" cy="3929697"/>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219058" y="373181"/>
            <a:ext cx="738022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An olive leaf extract unlike any other!</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Placeholder 2"/>
          <p:cNvSpPr>
            <a:spLocks noGrp="1"/>
          </p:cNvSpPr>
          <p:nvPr>
            <p:ph type="body" idx="1"/>
          </p:nvPr>
        </p:nvSpPr>
        <p:spPr>
          <a:xfrm>
            <a:off x="806587" y="2475287"/>
            <a:ext cx="7081382" cy="4427133"/>
          </a:xfrm>
        </p:spPr>
        <p:txBody>
          <a:bodyPr>
            <a:normAutofit/>
          </a:bodyPr>
          <a:lstStyle/>
          <a:p>
            <a:pPr algn="l" rtl="0"/>
            <a:r>
              <a:rPr lang="en-US" sz="2800" b="1" dirty="0">
                <a:latin typeface="Helvetica" panose="020B0604020202020204" pitchFamily="34" charset="0"/>
                <a:cs typeface="Helvetica" panose="020B0604020202020204" pitchFamily="34" charset="0"/>
              </a:rPr>
              <a:t>Patented &amp; Extended Absorption Time</a:t>
            </a:r>
          </a:p>
          <a:p>
            <a:pPr algn="l" rtl="0"/>
            <a:endParaRPr lang="en-US" sz="12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Tree of Life is Rev222’s olive leaf extract. It contains </a:t>
            </a:r>
          </a:p>
          <a:p>
            <a:pPr algn="l" rtl="0"/>
            <a:r>
              <a:rPr lang="en-US" sz="2000" dirty="0">
                <a:latin typeface="Helvetica" panose="020B0604020202020204" pitchFamily="34" charset="0"/>
                <a:cs typeface="Helvetica" panose="020B0604020202020204" pitchFamily="34" charset="0"/>
              </a:rPr>
              <a:t>d-Lenolate, our patented extraction process that extends the time your body has to absorb the active ingredients from 20 minutes to 8 hours. Our process preserves 18 more active ingredients within the olive leaf, and it offers daily immune boosting support by protecting against invading microorganisms and increasing white blood cell potency.</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Our process has been tested and clinical studies have demonstrated that d-Lenolate</a:t>
            </a:r>
            <a:r>
              <a:rPr lang="en-US" sz="2000" baseline="30000" dirty="0">
                <a:latin typeface="Helvetica" panose="020B0604020202020204" pitchFamily="34" charset="0"/>
                <a:cs typeface="Helvetica" panose="020B0604020202020204" pitchFamily="34" charset="0"/>
              </a:rPr>
              <a:t>®</a:t>
            </a:r>
            <a:r>
              <a:rPr lang="en-US" sz="2000" dirty="0">
                <a:latin typeface="Helvetica" panose="020B0604020202020204" pitchFamily="34" charset="0"/>
                <a:cs typeface="Helvetica" panose="020B0604020202020204" pitchFamily="34" charset="0"/>
              </a:rPr>
              <a:t> has anti-microbial, fungal, bacterial and vial activities.</a:t>
            </a:r>
          </a:p>
        </p:txBody>
      </p:sp>
      <p:pic>
        <p:nvPicPr>
          <p:cNvPr id="9" name="Picture 8" descr="Logo, company name&#10;&#10;Description automatically generated">
            <a:extLst>
              <a:ext uri="{FF2B5EF4-FFF2-40B4-BE49-F238E27FC236}">
                <a16:creationId xmlns:a16="http://schemas.microsoft.com/office/drawing/2014/main" id="{F945FA0C-1F85-43F0-B4AA-B153F898D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TextBox 1">
            <a:extLst>
              <a:ext uri="{FF2B5EF4-FFF2-40B4-BE49-F238E27FC236}">
                <a16:creationId xmlns:a16="http://schemas.microsoft.com/office/drawing/2014/main" id="{B79E1C7C-6C37-4478-8D39-F080694AEB2D}"/>
              </a:ext>
            </a:extLst>
          </p:cNvPr>
          <p:cNvSpPr txBox="1"/>
          <p:nvPr/>
        </p:nvSpPr>
        <p:spPr>
          <a:xfrm>
            <a:off x="7982089" y="1844993"/>
            <a:ext cx="4800598"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Clinically-tested since 1995</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No artificial colors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animal byproducts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100% vegetable base capsules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t>
            </a:r>
            <a:r>
              <a:rPr lang="en-US" sz="2400" dirty="0">
                <a:solidFill>
                  <a:srgbClr val="000000"/>
                </a:solidFill>
                <a:latin typeface="Helvetica" panose="020B0604020202020204" pitchFamily="34" charset="0"/>
                <a:cs typeface="Helvetica" panose="020B0604020202020204" pitchFamily="34" charset="0"/>
              </a:rPr>
              <a:t>GMOs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fillers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119151" y="376556"/>
            <a:ext cx="4005905"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Studies &amp; Research</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8" descr="Logo, company name&#10;&#10;Description automatically generated">
            <a:extLst>
              <a:ext uri="{FF2B5EF4-FFF2-40B4-BE49-F238E27FC236}">
                <a16:creationId xmlns:a16="http://schemas.microsoft.com/office/drawing/2014/main" id="{FEDAA7F3-951F-4359-94FE-5EC5F08B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8" name="TextBox 7">
            <a:extLst>
              <a:ext uri="{FF2B5EF4-FFF2-40B4-BE49-F238E27FC236}">
                <a16:creationId xmlns:a16="http://schemas.microsoft.com/office/drawing/2014/main" id="{7AED2146-B931-13E3-B9D6-CE3C8A041C75}"/>
              </a:ext>
            </a:extLst>
          </p:cNvPr>
          <p:cNvSpPr txBox="1"/>
          <p:nvPr/>
        </p:nvSpPr>
        <p:spPr>
          <a:xfrm>
            <a:off x="634999" y="1464389"/>
            <a:ext cx="11582401" cy="66890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The Effect of d-Lenolate® on the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Immune Parameters </a:t>
            </a:r>
            <a:r>
              <a:rPr lang="en-US" sz="2000" dirty="0">
                <a:effectLst/>
                <a:latin typeface="Helvetica" panose="020B0604020202020204" pitchFamily="34" charset="0"/>
                <a:ea typeface="Calibri" panose="020F0502020204030204" pitchFamily="34" charset="0"/>
                <a:cs typeface="Helvetica" panose="020B0604020202020204" pitchFamily="34" charset="0"/>
              </a:rPr>
              <a:t>of Humans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Preliminary Testing for Antiviral Properties of d-Lenolate® in Gel Formulation</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HSV-1</a:t>
            </a:r>
            <a:r>
              <a:rPr lang="en-US" sz="2000" dirty="0">
                <a:effectLst/>
                <a:latin typeface="Helvetica" panose="020B0604020202020204" pitchFamily="34" charset="0"/>
                <a:ea typeface="Calibri" panose="020F0502020204030204" pitchFamily="34" charset="0"/>
                <a:cs typeface="Helvetica" panose="020B0604020202020204" pitchFamily="34" charset="0"/>
              </a:rPr>
              <a:t> Activities of d-Lenolate® at Different Concentrations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Preliminary Testing of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Anti-Viral Properties </a:t>
            </a:r>
            <a:r>
              <a:rPr lang="en-US" sz="2000" dirty="0">
                <a:effectLst/>
                <a:latin typeface="Helvetica" panose="020B0604020202020204" pitchFamily="34" charset="0"/>
                <a:ea typeface="Calibri" panose="020F0502020204030204" pitchFamily="34" charset="0"/>
                <a:cs typeface="Helvetica" panose="020B0604020202020204" pitchFamily="34" charset="0"/>
              </a:rPr>
              <a:t>of d-Lenolate®, Aloe and Neem                              Tissue Culture Experiments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Analysis of the LSU Safety Letter dated May 11th, 2009</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Final Report from Animal Studies with d-Lenolate Formulation for an Effective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Herpes Simplex Type 1 </a:t>
            </a:r>
            <a:r>
              <a:rPr lang="en-US" sz="2000" dirty="0">
                <a:effectLst/>
                <a:latin typeface="Helvetica" panose="020B0604020202020204" pitchFamily="34" charset="0"/>
                <a:ea typeface="Calibri" panose="020F0502020204030204" pitchFamily="34" charset="0"/>
                <a:cs typeface="Helvetica" panose="020B0604020202020204" pitchFamily="34" charset="0"/>
              </a:rPr>
              <a:t>Treatment</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Evaluation of East Park Research Formulations Containing d-Lenolate® as Antiviral for Effectiveness in Treating Topical Herpes Infections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West Nile Virus </a:t>
            </a:r>
            <a:r>
              <a:rPr lang="en-US" sz="2000" dirty="0">
                <a:effectLst/>
                <a:latin typeface="Helvetica" panose="020B0604020202020204" pitchFamily="34" charset="0"/>
                <a:ea typeface="Calibri" panose="020F0502020204030204" pitchFamily="34" charset="0"/>
                <a:cs typeface="Helvetica" panose="020B0604020202020204" pitchFamily="34" charset="0"/>
              </a:rPr>
              <a:t>Activities of d-Lenolate®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Antimicrobial Activities of d-Lenolate®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Therapeutic Effect of d-Lenolate® Against Experimental Infections and Immunocompromise Mice. (E coli, Pseudomonas aeruginosa and Candida albicans)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Enhanced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Resistance Against Influenza </a:t>
            </a:r>
            <a:r>
              <a:rPr lang="en-US" sz="2000" dirty="0">
                <a:effectLst/>
                <a:latin typeface="Helvetica" panose="020B0604020202020204" pitchFamily="34" charset="0"/>
                <a:ea typeface="Calibri" panose="020F0502020204030204" pitchFamily="34" charset="0"/>
                <a:cs typeface="Helvetica" panose="020B0604020202020204" pitchFamily="34" charset="0"/>
              </a:rPr>
              <a:t>Virus by Treatment with Dietary Supplement                  d-Lenolate® in Neutropenic Mice Induced by Cyclophophamide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Antibacterial Effect of d-Lenolate® Against </a:t>
            </a:r>
            <a:r>
              <a:rPr lang="en-US" sz="2000" i="1" dirty="0">
                <a:effectLst/>
                <a:latin typeface="Helvetica" panose="020B0604020202020204" pitchFamily="34" charset="0"/>
                <a:ea typeface="Calibri" panose="020F0502020204030204" pitchFamily="34" charset="0"/>
                <a:cs typeface="Helvetica" panose="020B0604020202020204" pitchFamily="34" charset="0"/>
              </a:rPr>
              <a:t>B. Anthracis</a:t>
            </a: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Evaluation of the Efficacy of d-Lenolate® in the Control of Symptoms of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Candida Hypersensitivity Syndrome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Effects of d-Lenolate® in Modifying Symptoms of Arthritis</a:t>
            </a:r>
          </a:p>
        </p:txBody>
      </p:sp>
    </p:spTree>
    <p:extLst>
      <p:ext uri="{BB962C8B-B14F-4D97-AF65-F5344CB8AC3E}">
        <p14:creationId xmlns:p14="http://schemas.microsoft.com/office/powerpoint/2010/main" val="5426143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3302000" y="2747645"/>
            <a:ext cx="5372471"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spcAft>
                <a:spcPts val="1200"/>
              </a:spcAft>
              <a:defRPr sz="1800"/>
            </a:pPr>
            <a:r>
              <a:rPr lang="en-US" sz="2800" b="1" dirty="0">
                <a:latin typeface="Helvetica"/>
                <a:ea typeface="Helvetica"/>
                <a:cs typeface="Helvetica"/>
                <a:sym typeface="Helvetica"/>
              </a:rPr>
              <a:t>We have 4 options for you once you create an account</a:t>
            </a:r>
            <a:r>
              <a:rPr sz="2800" b="1" dirty="0">
                <a:latin typeface="Helvetica"/>
                <a:ea typeface="Helvetica"/>
                <a:cs typeface="Helvetica"/>
                <a:sym typeface="Helvetica"/>
              </a:rPr>
              <a:t>:</a:t>
            </a:r>
          </a:p>
          <a:p>
            <a:pPr marL="296333" indent="-296333" algn="l">
              <a:spcAft>
                <a:spcPts val="600"/>
              </a:spcAft>
              <a:buSzPct val="75000"/>
              <a:buFontTx/>
              <a:buChar char="•"/>
              <a:defRPr sz="1800"/>
            </a:pPr>
            <a:r>
              <a:rPr lang="en-US" sz="2000" dirty="0">
                <a:latin typeface="Helvetica"/>
                <a:ea typeface="Helvetica"/>
                <a:cs typeface="Helvetica"/>
                <a:sym typeface="Helvetica"/>
              </a:rPr>
              <a:t>Print the questionnaire and have the patient complete on their own.</a:t>
            </a:r>
          </a:p>
          <a:p>
            <a:pPr marL="296333" lvl="0" indent="-296333" algn="l">
              <a:spcAft>
                <a:spcPts val="600"/>
              </a:spcAft>
              <a:buSzPct val="75000"/>
              <a:buChar char="•"/>
              <a:defRPr sz="1800"/>
            </a:pPr>
            <a:r>
              <a:rPr lang="en-US" sz="2000" dirty="0">
                <a:latin typeface="Helvetica"/>
                <a:ea typeface="Helvetica"/>
                <a:cs typeface="Helvetica"/>
                <a:sym typeface="Helvetica"/>
              </a:rPr>
              <a:t>Login and go through the questionnaire with the patient.</a:t>
            </a:r>
            <a:endParaRPr sz="2000" dirty="0">
              <a:latin typeface="Helvetica"/>
              <a:ea typeface="Helvetica"/>
              <a:cs typeface="Helvetica"/>
              <a:sym typeface="Helvetica"/>
            </a:endParaRPr>
          </a:p>
          <a:p>
            <a:pPr marL="296333" lvl="0" indent="-296333" algn="l">
              <a:spcAft>
                <a:spcPts val="600"/>
              </a:spcAft>
              <a:buSzPct val="75000"/>
              <a:buChar char="•"/>
              <a:defRPr sz="1800"/>
            </a:pPr>
            <a:r>
              <a:rPr lang="en-US" sz="2000" dirty="0">
                <a:latin typeface="Helvetica"/>
                <a:ea typeface="Helvetica"/>
                <a:cs typeface="Helvetica"/>
                <a:sym typeface="Helvetica"/>
              </a:rPr>
              <a:t>Have your own private link that we host for you. The results get sent to you directly.</a:t>
            </a:r>
            <a:endParaRPr sz="2000" dirty="0">
              <a:latin typeface="Helvetica"/>
              <a:ea typeface="Helvetica"/>
              <a:cs typeface="Helvetica"/>
              <a:sym typeface="Helvetica"/>
            </a:endParaRPr>
          </a:p>
          <a:p>
            <a:pPr marL="296333" lvl="0" indent="-296333" algn="l">
              <a:spcAft>
                <a:spcPts val="600"/>
              </a:spcAft>
              <a:buSzPct val="75000"/>
              <a:buChar char="•"/>
              <a:defRPr sz="1800"/>
            </a:pPr>
            <a:r>
              <a:rPr lang="en-US" sz="2000" dirty="0">
                <a:latin typeface="Helvetica"/>
                <a:ea typeface="Helvetica"/>
                <a:cs typeface="Helvetica"/>
                <a:sym typeface="Helvetica"/>
              </a:rPr>
              <a:t>Add it to your own web page. We send you the API.</a:t>
            </a:r>
            <a:endParaRPr sz="2000" dirty="0">
              <a:latin typeface="Helvetica"/>
              <a:ea typeface="Helvetica"/>
              <a:cs typeface="Helvetica"/>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pic>
        <p:nvPicPr>
          <p:cNvPr id="3" name="Picture 2" descr="Logo, company name&#10;&#10;Description automatically generated">
            <a:extLst>
              <a:ext uri="{FF2B5EF4-FFF2-40B4-BE49-F238E27FC236}">
                <a16:creationId xmlns:a16="http://schemas.microsoft.com/office/drawing/2014/main" id="{76FC0AD6-7887-4684-BEC7-2828C3131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2" name="Shape 111"/>
          <p:cNvSpPr/>
          <p:nvPr/>
        </p:nvSpPr>
        <p:spPr>
          <a:xfrm>
            <a:off x="4216400" y="259820"/>
            <a:ext cx="7098097"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lgn="l">
              <a:defRPr sz="1800" b="0">
                <a:solidFill>
                  <a:srgbClr val="000000"/>
                </a:solidFill>
              </a:defRPr>
            </a:pPr>
            <a:r>
              <a:rPr lang="en-US" sz="3600" b="1" dirty="0">
                <a:solidFill>
                  <a:schemeClr val="accent1">
                    <a:lumMod val="60000"/>
                    <a:lumOff val="40000"/>
                  </a:schemeClr>
                </a:solidFill>
              </a:rPr>
              <a:t>Assets available to you at any time!</a:t>
            </a:r>
          </a:p>
          <a:p>
            <a:pPr lvl="0" algn="l">
              <a:defRPr sz="1800" b="0">
                <a:solidFill>
                  <a:srgbClr val="000000"/>
                </a:solidFill>
              </a:defRPr>
            </a:pPr>
            <a:r>
              <a:rPr lang="en-US" sz="3600" b="1" dirty="0">
                <a:solidFill>
                  <a:schemeClr val="accent1">
                    <a:lumMod val="60000"/>
                    <a:lumOff val="40000"/>
                  </a:schemeClr>
                </a:solidFill>
              </a:rPr>
              <a:t>        Click and Download</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166CBB3-74A7-516F-7F11-5E922D42F247}"/>
              </a:ext>
            </a:extLst>
          </p:cNvPr>
          <p:cNvPicPr>
            <a:picLocks noChangeAspect="1"/>
          </p:cNvPicPr>
          <p:nvPr/>
        </p:nvPicPr>
        <p:blipFill rotWithShape="1">
          <a:blip r:embed="rId4"/>
          <a:srcRect l="19129" t="29487" r="14726" b="9343"/>
          <a:stretch/>
        </p:blipFill>
        <p:spPr>
          <a:xfrm>
            <a:off x="1309932" y="1355580"/>
            <a:ext cx="11593268" cy="5807220"/>
          </a:xfrm>
          <a:prstGeom prst="rect">
            <a:avLst/>
          </a:prstGeom>
        </p:spPr>
      </p:pic>
      <p:pic>
        <p:nvPicPr>
          <p:cNvPr id="7" name="Picture 6">
            <a:extLst>
              <a:ext uri="{FF2B5EF4-FFF2-40B4-BE49-F238E27FC236}">
                <a16:creationId xmlns:a16="http://schemas.microsoft.com/office/drawing/2014/main" id="{9BC9F790-D062-D735-2F06-6969825F876A}"/>
              </a:ext>
            </a:extLst>
          </p:cNvPr>
          <p:cNvPicPr>
            <a:picLocks noChangeAspect="1"/>
          </p:cNvPicPr>
          <p:nvPr/>
        </p:nvPicPr>
        <p:blipFill rotWithShape="1">
          <a:blip r:embed="rId5"/>
          <a:srcRect t="15988" r="53195"/>
          <a:stretch/>
        </p:blipFill>
        <p:spPr>
          <a:xfrm>
            <a:off x="167334" y="1470408"/>
            <a:ext cx="6549207" cy="6367514"/>
          </a:xfrm>
          <a:prstGeom prst="rect">
            <a:avLst/>
          </a:prstGeom>
        </p:spPr>
      </p:pic>
      <p:pic>
        <p:nvPicPr>
          <p:cNvPr id="9" name="Picture 8">
            <a:extLst>
              <a:ext uri="{FF2B5EF4-FFF2-40B4-BE49-F238E27FC236}">
                <a16:creationId xmlns:a16="http://schemas.microsoft.com/office/drawing/2014/main" id="{8B3AAA24-AB5A-CCC9-F247-9CD8F5977110}"/>
              </a:ext>
            </a:extLst>
          </p:cNvPr>
          <p:cNvPicPr>
            <a:picLocks noChangeAspect="1"/>
          </p:cNvPicPr>
          <p:nvPr/>
        </p:nvPicPr>
        <p:blipFill rotWithShape="1">
          <a:blip r:embed="rId5"/>
          <a:srcRect l="22180" t="16617" r="47910" b="5063"/>
          <a:stretch/>
        </p:blipFill>
        <p:spPr>
          <a:xfrm>
            <a:off x="2011249" y="1447996"/>
            <a:ext cx="4110151" cy="5829632"/>
          </a:xfrm>
          <a:prstGeom prst="rect">
            <a:avLst/>
          </a:prstGeom>
        </p:spPr>
      </p:pic>
      <p:pic>
        <p:nvPicPr>
          <p:cNvPr id="11" name="Picture 10">
            <a:extLst>
              <a:ext uri="{FF2B5EF4-FFF2-40B4-BE49-F238E27FC236}">
                <a16:creationId xmlns:a16="http://schemas.microsoft.com/office/drawing/2014/main" id="{3E33533E-EA6D-1753-8FA9-E1A32181088D}"/>
              </a:ext>
            </a:extLst>
          </p:cNvPr>
          <p:cNvPicPr>
            <a:picLocks noChangeAspect="1"/>
          </p:cNvPicPr>
          <p:nvPr/>
        </p:nvPicPr>
        <p:blipFill rotWithShape="1">
          <a:blip r:embed="rId6"/>
          <a:srcRect l="21905" t="36691" r="44077" b="14688"/>
          <a:stretch/>
        </p:blipFill>
        <p:spPr>
          <a:xfrm>
            <a:off x="1992141" y="4047295"/>
            <a:ext cx="4724400" cy="3657599"/>
          </a:xfrm>
          <a:prstGeom prst="rect">
            <a:avLst/>
          </a:prstGeom>
        </p:spPr>
      </p:pic>
      <p:sp>
        <p:nvSpPr>
          <p:cNvPr id="2" name="Shape 111">
            <a:extLst>
              <a:ext uri="{FF2B5EF4-FFF2-40B4-BE49-F238E27FC236}">
                <a16:creationId xmlns:a16="http://schemas.microsoft.com/office/drawing/2014/main" id="{6165FFF8-7E85-2700-02E4-EBB95A2778B4}"/>
              </a:ext>
            </a:extLst>
          </p:cNvPr>
          <p:cNvSpPr/>
          <p:nvPr/>
        </p:nvSpPr>
        <p:spPr>
          <a:xfrm>
            <a:off x="4218063" y="7913756"/>
            <a:ext cx="4225516"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4211040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3" name="Picture 2">
            <a:extLst>
              <a:ext uri="{FF2B5EF4-FFF2-40B4-BE49-F238E27FC236}">
                <a16:creationId xmlns:a16="http://schemas.microsoft.com/office/drawing/2014/main" id="{B083E64E-200A-CAE1-7D53-2D225B81CE4B}"/>
              </a:ext>
            </a:extLst>
          </p:cNvPr>
          <p:cNvPicPr>
            <a:picLocks noChangeAspect="1"/>
          </p:cNvPicPr>
          <p:nvPr/>
        </p:nvPicPr>
        <p:blipFill>
          <a:blip r:embed="rId4"/>
          <a:stretch>
            <a:fillRect/>
          </a:stretch>
        </p:blipFill>
        <p:spPr>
          <a:xfrm>
            <a:off x="711200" y="1523999"/>
            <a:ext cx="5257800" cy="6711433"/>
          </a:xfrm>
          <a:prstGeom prst="rect">
            <a:avLst/>
          </a:prstGeom>
        </p:spPr>
      </p:pic>
      <p:pic>
        <p:nvPicPr>
          <p:cNvPr id="5" name="Picture 4">
            <a:extLst>
              <a:ext uri="{FF2B5EF4-FFF2-40B4-BE49-F238E27FC236}">
                <a16:creationId xmlns:a16="http://schemas.microsoft.com/office/drawing/2014/main" id="{DAA2193A-AAC8-F1C0-CAD0-D9C579EDE4D0}"/>
              </a:ext>
            </a:extLst>
          </p:cNvPr>
          <p:cNvPicPr>
            <a:picLocks noChangeAspect="1"/>
          </p:cNvPicPr>
          <p:nvPr/>
        </p:nvPicPr>
        <p:blipFill>
          <a:blip r:embed="rId5"/>
          <a:stretch>
            <a:fillRect/>
          </a:stretch>
        </p:blipFill>
        <p:spPr>
          <a:xfrm>
            <a:off x="6553728" y="1523999"/>
            <a:ext cx="5715000" cy="7123484"/>
          </a:xfrm>
          <a:prstGeom prst="rect">
            <a:avLst/>
          </a:prstGeom>
        </p:spPr>
      </p:pic>
      <p:sp>
        <p:nvSpPr>
          <p:cNvPr id="6" name="Shape 111">
            <a:extLst>
              <a:ext uri="{FF2B5EF4-FFF2-40B4-BE49-F238E27FC236}">
                <a16:creationId xmlns:a16="http://schemas.microsoft.com/office/drawing/2014/main" id="{83AC5D07-9043-234F-9FAD-10983D27B728}"/>
              </a:ext>
            </a:extLst>
          </p:cNvPr>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37487850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3DF8CCCD-9569-3615-E988-83B3AAFB7F31}"/>
              </a:ext>
            </a:extLst>
          </p:cNvPr>
          <p:cNvPicPr>
            <a:picLocks noChangeAspect="1"/>
          </p:cNvPicPr>
          <p:nvPr/>
        </p:nvPicPr>
        <p:blipFill>
          <a:blip r:embed="rId4"/>
          <a:stretch>
            <a:fillRect/>
          </a:stretch>
        </p:blipFill>
        <p:spPr>
          <a:xfrm>
            <a:off x="687626" y="1552453"/>
            <a:ext cx="5357574" cy="6887964"/>
          </a:xfrm>
          <a:prstGeom prst="rect">
            <a:avLst/>
          </a:prstGeom>
        </p:spPr>
      </p:pic>
      <p:pic>
        <p:nvPicPr>
          <p:cNvPr id="7" name="Picture 6">
            <a:extLst>
              <a:ext uri="{FF2B5EF4-FFF2-40B4-BE49-F238E27FC236}">
                <a16:creationId xmlns:a16="http://schemas.microsoft.com/office/drawing/2014/main" id="{D41E4990-1EA3-588B-7FA9-826F75DD9661}"/>
              </a:ext>
            </a:extLst>
          </p:cNvPr>
          <p:cNvPicPr>
            <a:picLocks noChangeAspect="1"/>
          </p:cNvPicPr>
          <p:nvPr/>
        </p:nvPicPr>
        <p:blipFill>
          <a:blip r:embed="rId5"/>
          <a:stretch>
            <a:fillRect/>
          </a:stretch>
        </p:blipFill>
        <p:spPr>
          <a:xfrm>
            <a:off x="6546426" y="1523998"/>
            <a:ext cx="5981441" cy="5810251"/>
          </a:xfrm>
          <a:prstGeom prst="rect">
            <a:avLst/>
          </a:prstGeom>
        </p:spPr>
      </p:pic>
      <p:sp>
        <p:nvSpPr>
          <p:cNvPr id="8" name="Shape 111">
            <a:extLst>
              <a:ext uri="{FF2B5EF4-FFF2-40B4-BE49-F238E27FC236}">
                <a16:creationId xmlns:a16="http://schemas.microsoft.com/office/drawing/2014/main" id="{66D1AB6A-F6E7-C4E3-90B8-BA1389CC0AB4}"/>
              </a:ext>
            </a:extLst>
          </p:cNvPr>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32906123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5E364EE2-B292-F42B-C1AD-18C94FB22F59}"/>
              </a:ext>
            </a:extLst>
          </p:cNvPr>
          <p:cNvPicPr>
            <a:picLocks noChangeAspect="1"/>
          </p:cNvPicPr>
          <p:nvPr/>
        </p:nvPicPr>
        <p:blipFill>
          <a:blip r:embed="rId4"/>
          <a:stretch>
            <a:fillRect/>
          </a:stretch>
        </p:blipFill>
        <p:spPr>
          <a:xfrm>
            <a:off x="649076" y="1547002"/>
            <a:ext cx="5522065" cy="7029315"/>
          </a:xfrm>
          <a:prstGeom prst="rect">
            <a:avLst/>
          </a:prstGeom>
        </p:spPr>
      </p:pic>
      <p:pic>
        <p:nvPicPr>
          <p:cNvPr id="7" name="Picture 6">
            <a:extLst>
              <a:ext uri="{FF2B5EF4-FFF2-40B4-BE49-F238E27FC236}">
                <a16:creationId xmlns:a16="http://schemas.microsoft.com/office/drawing/2014/main" id="{5D3F9DFE-CB89-9479-CCFF-399B088127BC}"/>
              </a:ext>
            </a:extLst>
          </p:cNvPr>
          <p:cNvPicPr>
            <a:picLocks noChangeAspect="1"/>
          </p:cNvPicPr>
          <p:nvPr/>
        </p:nvPicPr>
        <p:blipFill>
          <a:blip r:embed="rId5"/>
          <a:stretch>
            <a:fillRect/>
          </a:stretch>
        </p:blipFill>
        <p:spPr>
          <a:xfrm>
            <a:off x="6502399" y="1492769"/>
            <a:ext cx="5853324" cy="7146480"/>
          </a:xfrm>
          <a:prstGeom prst="rect">
            <a:avLst/>
          </a:prstGeom>
        </p:spPr>
      </p:pic>
    </p:spTree>
    <p:extLst>
      <p:ext uri="{BB962C8B-B14F-4D97-AF65-F5344CB8AC3E}">
        <p14:creationId xmlns:p14="http://schemas.microsoft.com/office/powerpoint/2010/main" val="253866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4" name="Shape 111">
            <a:extLst>
              <a:ext uri="{FF2B5EF4-FFF2-40B4-BE49-F238E27FC236}">
                <a16:creationId xmlns:a16="http://schemas.microsoft.com/office/drawing/2014/main" id="{D1F50EFA-D7F6-5A26-DC37-D8D22C89EDD1}"/>
              </a:ext>
            </a:extLst>
          </p:cNvPr>
          <p:cNvSpPr/>
          <p:nvPr/>
        </p:nvSpPr>
        <p:spPr>
          <a:xfrm>
            <a:off x="4440970" y="165079"/>
            <a:ext cx="422551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7" name="Picture 6">
            <a:extLst>
              <a:ext uri="{FF2B5EF4-FFF2-40B4-BE49-F238E27FC236}">
                <a16:creationId xmlns:a16="http://schemas.microsoft.com/office/drawing/2014/main" id="{3044B33F-604B-BE64-B02F-6E007A06C41E}"/>
              </a:ext>
            </a:extLst>
          </p:cNvPr>
          <p:cNvPicPr>
            <a:picLocks noChangeAspect="1"/>
          </p:cNvPicPr>
          <p:nvPr/>
        </p:nvPicPr>
        <p:blipFill>
          <a:blip r:embed="rId4"/>
          <a:stretch>
            <a:fillRect/>
          </a:stretch>
        </p:blipFill>
        <p:spPr>
          <a:xfrm>
            <a:off x="692879" y="1503178"/>
            <a:ext cx="5561530" cy="7031222"/>
          </a:xfrm>
          <a:prstGeom prst="rect">
            <a:avLst/>
          </a:prstGeom>
        </p:spPr>
      </p:pic>
      <p:pic>
        <p:nvPicPr>
          <p:cNvPr id="10" name="Picture 9">
            <a:extLst>
              <a:ext uri="{FF2B5EF4-FFF2-40B4-BE49-F238E27FC236}">
                <a16:creationId xmlns:a16="http://schemas.microsoft.com/office/drawing/2014/main" id="{27130F55-BD78-F287-4868-886016A95F2C}"/>
              </a:ext>
            </a:extLst>
          </p:cNvPr>
          <p:cNvPicPr>
            <a:picLocks noChangeAspect="1"/>
          </p:cNvPicPr>
          <p:nvPr/>
        </p:nvPicPr>
        <p:blipFill>
          <a:blip r:embed="rId5"/>
          <a:stretch>
            <a:fillRect/>
          </a:stretch>
        </p:blipFill>
        <p:spPr>
          <a:xfrm>
            <a:off x="6553727" y="1523999"/>
            <a:ext cx="5758193" cy="7137269"/>
          </a:xfrm>
          <a:prstGeom prst="rect">
            <a:avLst/>
          </a:prstGeom>
        </p:spPr>
      </p:pic>
    </p:spTree>
    <p:extLst>
      <p:ext uri="{BB962C8B-B14F-4D97-AF65-F5344CB8AC3E}">
        <p14:creationId xmlns:p14="http://schemas.microsoft.com/office/powerpoint/2010/main" val="11100383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34662</TotalTime>
  <Words>2461</Words>
  <Application>Microsoft Office PowerPoint</Application>
  <PresentationFormat>Custom</PresentationFormat>
  <Paragraphs>239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Roman</vt:lpstr>
      <vt:lpstr>Calibri</vt:lpstr>
      <vt:lpstr>Helvetica</vt:lpstr>
      <vt:lpstr>Helvetica Light</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Geoff Melcher</cp:lastModifiedBy>
  <cp:revision>1174</cp:revision>
  <dcterms:modified xsi:type="dcterms:W3CDTF">2023-08-28T16:35:00Z</dcterms:modified>
</cp:coreProperties>
</file>