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28"/>
  </p:notesMasterIdLst>
  <p:sldIdLst>
    <p:sldId id="256" r:id="rId2"/>
    <p:sldId id="299" r:id="rId3"/>
    <p:sldId id="287" r:id="rId4"/>
    <p:sldId id="364" r:id="rId5"/>
    <p:sldId id="378" r:id="rId6"/>
    <p:sldId id="394" r:id="rId7"/>
    <p:sldId id="395" r:id="rId8"/>
    <p:sldId id="399" r:id="rId9"/>
    <p:sldId id="398" r:id="rId10"/>
    <p:sldId id="396" r:id="rId11"/>
    <p:sldId id="397" r:id="rId12"/>
    <p:sldId id="366" r:id="rId13"/>
    <p:sldId id="387" r:id="rId14"/>
    <p:sldId id="303" r:id="rId15"/>
    <p:sldId id="401" r:id="rId16"/>
    <p:sldId id="388" r:id="rId17"/>
    <p:sldId id="391" r:id="rId18"/>
    <p:sldId id="392" r:id="rId19"/>
    <p:sldId id="402" r:id="rId20"/>
    <p:sldId id="389" r:id="rId21"/>
    <p:sldId id="351" r:id="rId22"/>
    <p:sldId id="393" r:id="rId23"/>
    <p:sldId id="390" r:id="rId24"/>
    <p:sldId id="400" r:id="rId25"/>
    <p:sldId id="385" r:id="rId26"/>
    <p:sldId id="345" r:id="rId27"/>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84258" autoAdjust="0"/>
  </p:normalViewPr>
  <p:slideViewPr>
    <p:cSldViewPr>
      <p:cViewPr>
        <p:scale>
          <a:sx n="50" d="100"/>
          <a:sy n="50" d="100"/>
        </p:scale>
        <p:origin x="1830" y="57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I'd like to thank you for taking time today to listen about Hydroxytyrosol.</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going to dive into Hydroxytyrosol, what it is, how to find it, what it does,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provide you with the tools and resources, so that together, we can begin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changing lives. My name is Geoff Melcher and let's get started.</a:t>
            </a:r>
          </a:p>
          <a:p>
            <a:endParaRPr lang="en-US" dirty="0"/>
          </a:p>
        </p:txBody>
      </p:sp>
    </p:spTree>
    <p:extLst>
      <p:ext uri="{BB962C8B-B14F-4D97-AF65-F5344CB8AC3E}">
        <p14:creationId xmlns:p14="http://schemas.microsoft.com/office/powerpoint/2010/main" val="25335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Feel well again left hand side has some general information right hand side is the actual study research we did we tested the product specifically on H1N1 swine flu knocked it out of the park whether you take it prophylactically or at first sign the symptoms or even post first sign symptoms we do see great results depending on when it starts really depends on the length of time before we really start to see the desired effect this product specifically formulated to help with the symptoms associated and attacks the virus directly again one of those great products to just have available but really just trying to highlight that each one of our products does have some intention research and backing behind every single one of them.</a:t>
            </a:r>
          </a:p>
        </p:txBody>
      </p:sp>
    </p:spTree>
    <p:extLst>
      <p:ext uri="{BB962C8B-B14F-4D97-AF65-F5344CB8AC3E}">
        <p14:creationId xmlns:p14="http://schemas.microsoft.com/office/powerpoint/2010/main" val="287793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our tree of life XL, our olive leaf extract unlike any other, that we've talked about. On the right is one of the research studies that I talking about. This study looked at the effect of d-Lenolate on humans. We literally drew blood and were able to see where we increased the white blood cell potency. The bottom right we do have the dosing to duplicate the results seen in the study. There's a lot that goes into different doses such as maintenance doses or if we're dealing with an acute or chronic condition. We do have other talks on that as well, but this was just one of those areas, I wanted to show you. All these tools, research and resources we do make available to you, anytime, if you forget something or you're at a show, simple and easy to reference back to the information.  You don't need a code or a password; just go to assets dot rev22-2.com that's where you'll be able to not only see the printed material but these sheets just to help you give confidence. Also, there is no pricing, this is all about just sharing the information and the research that we've done over the many years. </a:t>
            </a:r>
          </a:p>
        </p:txBody>
      </p:sp>
    </p:spTree>
    <p:extLst>
      <p:ext uri="{BB962C8B-B14F-4D97-AF65-F5344CB8AC3E}">
        <p14:creationId xmlns:p14="http://schemas.microsoft.com/office/powerpoint/2010/main" val="1708239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this is my favorite study here is the data up-close. Those blue show increase in the T cells TH cells some of the different activators we saw an increase all the way through you'll see a little tiny black line that's because we actually saw a decrease in some very few people and one of the very interesting properties of all of leaf extract 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a:t>
            </a:r>
            <a:r>
              <a:rPr lang="en-US" sz="1800" dirty="0">
                <a:effectLst/>
                <a:latin typeface="Calibri" panose="020F0502020204030204" pitchFamily="34" charset="0"/>
                <a:ea typeface="Calibri" panose="020F0502020204030204" pitchFamily="34" charset="0"/>
                <a:cs typeface="Times New Roman" panose="02020603050405020304" pitchFamily="18" charset="0"/>
              </a:rPr>
              <a:t> immune modulator so there are times where we see it so if we do have a hyperactive immune system we do know we can calm that down this is helpful for different issues such as psoriasis if you will and then you'll see the white there is where there's there was no change whatsoever but even being able to see a change in the immune system on a cellular level is truly unlike any other product out there</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Across the board the results were phenomenal, specifically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 cells and the helper T cells, they performed remarkably.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you'll also notice there were a few decreases in these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categories and also the TC cells. What is interesting about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olive leaf extract is that it is an immunomodulator.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That's what we're seeing here. it's people that have an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overactive immune system, d-</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lenolate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begin to calm the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immune system and we're seeing this in a small percentage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subjects… largely across the board we were able to see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boosting of your immune system on this cellular level.</a:t>
            </a:r>
          </a:p>
          <a:p>
            <a:endParaRPr lang="en-US" dirty="0"/>
          </a:p>
        </p:txBody>
      </p:sp>
    </p:spTree>
    <p:extLst>
      <p:ext uri="{BB962C8B-B14F-4D97-AF65-F5344CB8AC3E}">
        <p14:creationId xmlns:p14="http://schemas.microsoft.com/office/powerpoint/2010/main" val="2624496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do this? Preserving 18 more active ingredients is the key but we get there because we test the leaves directly from the tree, then we test the liquid during the extraction process, we also test the powder once the drying process is completed and finally, we test it again after the capsules are made in the bottling process. We are in control of every step along the process and are looking for very specific markers along the way. Olive leaves are widely used in medicine with beneficial effects. Olive leaf extract contains large amounts of polyphenolic compounds that include oleuropein flavonoids and has anti-inflammatory and antimicrobial properties. When looking at these proprietary properties we notice something very interesting about the properties and the Mediterranean diet. </a:t>
            </a:r>
          </a:p>
        </p:txBody>
      </p:sp>
    </p:spTree>
    <p:extLst>
      <p:ext uri="{BB962C8B-B14F-4D97-AF65-F5344CB8AC3E}">
        <p14:creationId xmlns:p14="http://schemas.microsoft.com/office/powerpoint/2010/main" val="2399841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Mediterranean diet has been associated with the minor risk of cardiovascular disease and cancer particularly olive oil and olives play a key role in these benefits this is due to the composition of fat, fatty acids and other micronutrients. </a:t>
            </a:r>
          </a:p>
        </p:txBody>
      </p:sp>
    </p:spTree>
    <p:extLst>
      <p:ext uri="{BB962C8B-B14F-4D97-AF65-F5344CB8AC3E}">
        <p14:creationId xmlns:p14="http://schemas.microsoft.com/office/powerpoint/2010/main" val="201659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common active ingredient that most of you probably have heard of is all European a less common ingredient that few years has gotten more and more notoriety is hydroxytyrosol. Hydroxytyrosol is one of those micronutrients. It is a potent antioxidant from EVOO and olives. We know that there is great variability in the nutrients given to the olives and the leaves. This molecule may be the secret to the Mediterranean diet and the typical Spaniard nets about 5.6 milligrams of hydroxytyrosol each day. Please note that the amount of HT drops dramatically as olive oil is refined. Also know that the oil has far less HT than the leaves. However, the olives taste much better than the leaves. The variability is due to altitude latitude variety of all of trees harvesting processing conditions. The best way to explain this is looking at Wine.</a:t>
            </a:r>
          </a:p>
        </p:txBody>
      </p:sp>
    </p:spTree>
    <p:extLst>
      <p:ext uri="{BB962C8B-B14F-4D97-AF65-F5344CB8AC3E}">
        <p14:creationId xmlns:p14="http://schemas.microsoft.com/office/powerpoint/2010/main" val="384830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Hydroxytyrosol is one of the most potent natural antioxidants known. It is 10 times more potent than green tea and twice as potent as coq 10. The great news is that hydroxytyrosol is also found in the olive leaf. The leaves make it as part of the defense against the elements and stress. Hydroxytyrosol is a unique molecule unlike curcumin, which has a low absorption, hydroxytyrosol has well over 90% absorption rate and is closer to 99% it's both water and oil soluble making it very versatile. Allowing it into your system and into the action. Hydroxytyrosol belongs to the phenolic group of compounds which include bioflavonoids.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Tyrosol</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powerful in its own right but the addition of a hydroxy group makes it far more active.</a:t>
            </a:r>
          </a:p>
        </p:txBody>
      </p:sp>
    </p:spTree>
    <p:extLst>
      <p:ext uri="{BB962C8B-B14F-4D97-AF65-F5344CB8AC3E}">
        <p14:creationId xmlns:p14="http://schemas.microsoft.com/office/powerpoint/2010/main" val="751029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Please note that the amount of HT drops dramatically as olive oil is refined. Also know that the oil has far less HT than the leaves. However the olives taste much better than the leaves. </a:t>
            </a:r>
          </a:p>
        </p:txBody>
      </p:sp>
    </p:spTree>
    <p:extLst>
      <p:ext uri="{BB962C8B-B14F-4D97-AF65-F5344CB8AC3E}">
        <p14:creationId xmlns:p14="http://schemas.microsoft.com/office/powerpoint/2010/main" val="238679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Please note that the amount of HT drops dramatically as olive oil is refined. Also know that the oil has far less HT than the leaves. However the olives taste much better than the leaves. </a:t>
            </a:r>
          </a:p>
        </p:txBody>
      </p:sp>
    </p:spTree>
    <p:extLst>
      <p:ext uri="{BB962C8B-B14F-4D97-AF65-F5344CB8AC3E}">
        <p14:creationId xmlns:p14="http://schemas.microsoft.com/office/powerpoint/2010/main" val="2998656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Please note that the amount of HT drops dramatically as olive oil is refined. Also know that the oil has far less HT than the leaves. However the olives taste much better than the leaves. </a:t>
            </a:r>
          </a:p>
        </p:txBody>
      </p:sp>
    </p:spTree>
    <p:extLst>
      <p:ext uri="{BB962C8B-B14F-4D97-AF65-F5344CB8AC3E}">
        <p14:creationId xmlns:p14="http://schemas.microsoft.com/office/powerpoint/2010/main" val="3277104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Before we dive into Hydroxytyrosol, I want to take a minute and tell you a little bit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who we are. We were founded in 1995, and still to this day all of our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products are manufactured in the United States. We have a patented extraction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process on our olive leaf extract known as d-</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lenolate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will be talking more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about d-Lenolate and the research later today.  All of our products are gluten free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non-GMO and we are passionate supporters of the veteran community both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and internationally. We are committed to socially responsible, lawful,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ethical business practices. We believe creating healthy community starts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by supplying them with the best products on the market.</a:t>
            </a:r>
          </a:p>
          <a:p>
            <a:endParaRPr lang="en-US" dirty="0"/>
          </a:p>
        </p:txBody>
      </p:sp>
    </p:spTree>
    <p:extLst>
      <p:ext uri="{BB962C8B-B14F-4D97-AF65-F5344CB8AC3E}">
        <p14:creationId xmlns:p14="http://schemas.microsoft.com/office/powerpoint/2010/main" val="1561699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Please note that the amount of HT drops dramatically as olive oil is refined. Also know that the oil has far less HT than the leaves. However the olives taste much better than the leaves. </a:t>
            </a:r>
          </a:p>
        </p:txBody>
      </p:sp>
    </p:spTree>
    <p:extLst>
      <p:ext uri="{BB962C8B-B14F-4D97-AF65-F5344CB8AC3E}">
        <p14:creationId xmlns:p14="http://schemas.microsoft.com/office/powerpoint/2010/main" val="2796959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cs typeface="Helvetica" panose="020B0604020202020204" pitchFamily="34" charset="0"/>
              </a:rPr>
              <a:t>90% of infections are caused by 5 species with the most common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cs typeface="Helvetica" panose="020B0604020202020204" pitchFamily="34" charset="0"/>
              </a:rPr>
              <a:t>being Candida Albicans.             </a:t>
            </a:r>
            <a:r>
              <a:rPr lang="en-US" dirty="0"/>
              <a:t>How do we find Candidiasis? </a:t>
            </a:r>
          </a:p>
          <a:p>
            <a:pPr marL="0" marR="0" lvl="0" indent="0" defTabSz="457200" eaLnBrk="1" fontAlgn="auto" latinLnBrk="0" hangingPunct="1">
              <a:lnSpc>
                <a:spcPct val="125000"/>
              </a:lnSpc>
              <a:spcBef>
                <a:spcPts val="0"/>
              </a:spcBef>
              <a:spcAft>
                <a:spcPts val="0"/>
              </a:spcAft>
              <a:buClrTx/>
              <a:buSzTx/>
              <a:buFontTx/>
              <a:buNone/>
              <a:tabLst/>
              <a:defRPr/>
            </a:pPr>
            <a:r>
              <a:rPr lang="en-US" dirty="0"/>
              <a:t>Modern laboratory methods </a:t>
            </a: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for detecting candida have not kept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pace with this epidemic. One researcher believes elevated immune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complexes are likely indicators, specifically immunoglobin A and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immunoglobin G…  </a:t>
            </a:r>
            <a:r>
              <a:rPr lang="en-US" dirty="0"/>
              <a:t>Downside of these labs, it does not look at IgA or G.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Blood Cell analysis and/or yeast cultures can be done more readily.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However, m</a:t>
            </a:r>
            <a:r>
              <a:rPr lang="en-US" sz="2400" dirty="0">
                <a:solidFill>
                  <a:schemeClr val="tx1"/>
                </a:solidFill>
                <a:latin typeface="Helvetica" panose="020B0604020202020204" pitchFamily="34" charset="0"/>
                <a:ea typeface="Calibri" panose="020F0502020204030204" pitchFamily="34" charset="0"/>
                <a:cs typeface="Helvetica" panose="020B0604020202020204" pitchFamily="34" charset="0"/>
              </a:rPr>
              <a:t>ost of the time Candida is identified by the patient's diet and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latin typeface="Helvetica" panose="020B0604020202020204" pitchFamily="34" charset="0"/>
                <a:ea typeface="Calibri" panose="020F0502020204030204" pitchFamily="34" charset="0"/>
                <a:cs typeface="Helvetica" panose="020B0604020202020204" pitchFamily="34" charset="0"/>
              </a:rPr>
              <a:t>if there are any external indicators like fingernails.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Doctors are hesitant to diagnose systemic Candidiasis due to minimal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testing procedures available. Cultures are the simplest form of diagnosis,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Yet, are not sensitive enough to reliably rule out infection when they are negative.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a negative result does not rule out candida. However, there are no other tests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Better than blood cultures.  Therefor blood cultures are the most common method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establishing Candidiasis. Sounds great right! The sensitivity is 70 to 80% and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take several days to become positive.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reality: Doctors become aware of systemic Candidiasis from positive blood cultures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and/or when patients are not responding to anti-bacterial drugs.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Empirical therapy is adopted, aka treat 10 different things and lets hope we stop it!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considered appropriate and a recommended form of treatment.</a:t>
            </a:r>
          </a:p>
          <a:p>
            <a:pPr marL="0" marR="0" lvl="0" indent="0" algn="l" defTabSz="457200" eaLnBrk="1" fontAlgn="auto" latinLnBrk="0" hangingPunct="1">
              <a:lnSpc>
                <a:spcPct val="125000"/>
              </a:lnSpc>
              <a:spcBef>
                <a:spcPts val="0"/>
              </a:spcBef>
              <a:spcAft>
                <a:spcPts val="0"/>
              </a:spcAft>
              <a:buClrTx/>
              <a:buSzTx/>
              <a:buFontTx/>
              <a:buNone/>
              <a:tabLst/>
              <a:defRPr/>
            </a:pPr>
            <a:endParaRPr lang="en-US" sz="24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endPar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dirty="0"/>
          </a:p>
          <a:p>
            <a:endParaRPr lang="en-US" dirty="0"/>
          </a:p>
        </p:txBody>
      </p:sp>
    </p:spTree>
    <p:extLst>
      <p:ext uri="{BB962C8B-B14F-4D97-AF65-F5344CB8AC3E}">
        <p14:creationId xmlns:p14="http://schemas.microsoft.com/office/powerpoint/2010/main" val="3179189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cs typeface="Helvetica" panose="020B0604020202020204" pitchFamily="34" charset="0"/>
              </a:rPr>
              <a:t>90% of infections are caused by 5 species with the most common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cs typeface="Helvetica" panose="020B0604020202020204" pitchFamily="34" charset="0"/>
              </a:rPr>
              <a:t>being Candida Albicans.             </a:t>
            </a:r>
            <a:r>
              <a:rPr lang="en-US" dirty="0"/>
              <a:t>How do we find Candidiasis? </a:t>
            </a:r>
          </a:p>
          <a:p>
            <a:pPr marL="0" marR="0" lvl="0" indent="0" defTabSz="457200" eaLnBrk="1" fontAlgn="auto" latinLnBrk="0" hangingPunct="1">
              <a:lnSpc>
                <a:spcPct val="125000"/>
              </a:lnSpc>
              <a:spcBef>
                <a:spcPts val="0"/>
              </a:spcBef>
              <a:spcAft>
                <a:spcPts val="0"/>
              </a:spcAft>
              <a:buClrTx/>
              <a:buSzTx/>
              <a:buFontTx/>
              <a:buNone/>
              <a:tabLst/>
              <a:defRPr/>
            </a:pPr>
            <a:r>
              <a:rPr lang="en-US" dirty="0"/>
              <a:t>Modern laboratory methods </a:t>
            </a: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for detecting candida have not kept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pace with this epidemic. One researcher believes elevated immune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complexes are likely indicators, specifically immunoglobin A and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immunoglobin G…  </a:t>
            </a:r>
            <a:r>
              <a:rPr lang="en-US" dirty="0"/>
              <a:t>Downside of these labs, it does not look at IgA or G.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Blood Cell analysis and/or yeast cultures can be done more readily.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However, m</a:t>
            </a:r>
            <a:r>
              <a:rPr lang="en-US" sz="2400" dirty="0">
                <a:solidFill>
                  <a:schemeClr val="tx1"/>
                </a:solidFill>
                <a:latin typeface="Helvetica" panose="020B0604020202020204" pitchFamily="34" charset="0"/>
                <a:ea typeface="Calibri" panose="020F0502020204030204" pitchFamily="34" charset="0"/>
                <a:cs typeface="Helvetica" panose="020B0604020202020204" pitchFamily="34" charset="0"/>
              </a:rPr>
              <a:t>ost of the time Candida is identified by the patient's diet and </a:t>
            </a:r>
          </a:p>
          <a:p>
            <a:pPr marL="0" marR="0" lvl="0" indent="0" defTabSz="457200" eaLnBrk="1" fontAlgn="auto" latinLnBrk="0" hangingPunct="1">
              <a:lnSpc>
                <a:spcPct val="125000"/>
              </a:lnSpc>
              <a:spcBef>
                <a:spcPts val="0"/>
              </a:spcBef>
              <a:spcAft>
                <a:spcPts val="0"/>
              </a:spcAft>
              <a:buClrTx/>
              <a:buSzTx/>
              <a:buFontTx/>
              <a:buNone/>
              <a:tabLst/>
              <a:defRPr/>
            </a:pPr>
            <a:r>
              <a:rPr lang="en-US" sz="2400" dirty="0">
                <a:solidFill>
                  <a:schemeClr val="tx1"/>
                </a:solidFill>
                <a:latin typeface="Helvetica" panose="020B0604020202020204" pitchFamily="34" charset="0"/>
                <a:ea typeface="Calibri" panose="020F0502020204030204" pitchFamily="34" charset="0"/>
                <a:cs typeface="Helvetica" panose="020B0604020202020204" pitchFamily="34" charset="0"/>
              </a:rPr>
              <a:t>if there are any external indicators like fingernails.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Doctors are hesitant to diagnose systemic Candidiasis due to minimal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testing procedures available. Cultures are the simplest form of diagnosis,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Yet, are not sensitive enough to reliably rule out infection when they are negative.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a negative result does not rule out candida. However, there are no other tests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Better than blood cultures.  Therefor blood cultures are the most common method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establishing Candidiasis. Sounds great right! The sensitivity is 70 to 80% and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may take several days to become positive.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reality: Doctors become aware of systemic Candidiasis from positive blood cultures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and/or when patients are not responding to anti-bacterial drugs.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Empirical therapy is adopted, aka treat 10 different things and lets hope we stop it!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considered appropriate and a recommended form of treatment.</a:t>
            </a:r>
          </a:p>
          <a:p>
            <a:pPr marL="0" marR="0" lvl="0" indent="0" algn="l" defTabSz="457200" eaLnBrk="1" fontAlgn="auto" latinLnBrk="0" hangingPunct="1">
              <a:lnSpc>
                <a:spcPct val="125000"/>
              </a:lnSpc>
              <a:spcBef>
                <a:spcPts val="0"/>
              </a:spcBef>
              <a:spcAft>
                <a:spcPts val="0"/>
              </a:spcAft>
              <a:buClrTx/>
              <a:buSzTx/>
              <a:buFontTx/>
              <a:buNone/>
              <a:tabLst/>
              <a:defRPr/>
            </a:pPr>
            <a:endParaRPr lang="en-US" sz="2400"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endParaRPr lang="en-US" sz="24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endParaRPr lang="en-US" dirty="0"/>
          </a:p>
          <a:p>
            <a:endParaRPr lang="en-US" dirty="0"/>
          </a:p>
        </p:txBody>
      </p:sp>
    </p:spTree>
    <p:extLst>
      <p:ext uri="{BB962C8B-B14F-4D97-AF65-F5344CB8AC3E}">
        <p14:creationId xmlns:p14="http://schemas.microsoft.com/office/powerpoint/2010/main" val="41827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Please note that the amount of HT drops dramatically as olive oil is refined. Also know that the oil has far less HT than the leaves. However the olives taste much better than the leaves. </a:t>
            </a:r>
          </a:p>
        </p:txBody>
      </p:sp>
    </p:spTree>
    <p:extLst>
      <p:ext uri="{BB962C8B-B14F-4D97-AF65-F5344CB8AC3E}">
        <p14:creationId xmlns:p14="http://schemas.microsoft.com/office/powerpoint/2010/main" val="3200877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Please note that the amount of HT drops dramatically as olive oil is refined. Also know that the oil has far less HT than the leaves. However the olives taste much better than the leaves. </a:t>
            </a:r>
          </a:p>
        </p:txBody>
      </p:sp>
    </p:spTree>
    <p:extLst>
      <p:ext uri="{BB962C8B-B14F-4D97-AF65-F5344CB8AC3E}">
        <p14:creationId xmlns:p14="http://schemas.microsoft.com/office/powerpoint/2010/main" val="370153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1" hangingPunct="0">
              <a:lnSpc>
                <a:spcPct val="100000"/>
              </a:lnSpc>
              <a:spcBef>
                <a:spcPts val="0"/>
              </a:spcBef>
              <a:spcAft>
                <a:spcPts val="0"/>
              </a:spcAft>
              <a:buClrTx/>
              <a:buSzTx/>
              <a:buFontTx/>
              <a:buNone/>
              <a:tabLst/>
            </a:pPr>
            <a:r>
              <a:rPr lang="en-US" sz="2400" dirty="0">
                <a:solidFill>
                  <a:schemeClr val="tx1"/>
                </a:solidFill>
                <a:latin typeface="Helvetica" panose="020B0604020202020204" pitchFamily="34" charset="0"/>
                <a:cs typeface="Helvetica" panose="020B0604020202020204" pitchFamily="34" charset="0"/>
              </a:rPr>
              <a:t>Candida, The Misdiagnosed yeast epidemic.</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rPr>
              <a:t>We learned Candida is an opportunistic infector.</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rPr>
              <a:t>Candida effects most people whether they know it or not.</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rPr>
              <a:t>It can hide from us very well. And d-Lenolate</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rPr>
              <a:t>Is an effective tool. You not only have the resources available</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rPr>
              <a:t>To educate yourself at any time you have the resources to</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rPr>
              <a:t>Educate you patients.  Now it is up to you to take the first </a:t>
            </a:r>
          </a:p>
          <a:p>
            <a:pPr marL="0" marR="0" indent="0" algn="l"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rPr>
              <a:t>Step and create an account and start changing lives.</a:t>
            </a:r>
            <a:endParaRPr kumimoji="0" lang="en-US" sz="2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p:txBody>
      </p:sp>
    </p:spTree>
    <p:extLst>
      <p:ext uri="{BB962C8B-B14F-4D97-AF65-F5344CB8AC3E}">
        <p14:creationId xmlns:p14="http://schemas.microsoft.com/office/powerpoint/2010/main" val="227812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taking the time today to </a:t>
            </a:r>
          </a:p>
          <a:p>
            <a:r>
              <a:rPr lang="en-US" dirty="0"/>
              <a:t>Educate yourself on Candida. Have a wonderful day!</a:t>
            </a:r>
          </a:p>
        </p:txBody>
      </p:sp>
    </p:spTree>
    <p:extLst>
      <p:ext uri="{BB962C8B-B14F-4D97-AF65-F5344CB8AC3E}">
        <p14:creationId xmlns:p14="http://schemas.microsoft.com/office/powerpoint/2010/main" val="3909185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Olive Leaf Extract Unlike Any Other!</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olive leaf extract has been clinically tested since 1995,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has no artificial colors, or animal byproducts.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not genetically modified and has no fillers. What does this mean…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do not mix batches to standardize potency. We have a minimum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18% oleuropein that is expected with every batch.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we get from the leaf is what we provide you.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standard olive leaf extract has an absorption time of 20 minutes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where d-Lenolate lasts 8 hours. Our patented process also preserves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18 more active ingredients within the olive leaf and it offers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immune boosting support unlike any other supplement.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 love about d-Lenolate, is that has been tested and clinically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studied and demonstrates anti-microbial fungal bacterial and </a:t>
            </a:r>
          </a:p>
          <a:p>
            <a:pPr marL="0" marR="0" lvl="0" indent="0" defTabSz="457200" eaLnBrk="1" fontAlgn="auto" latinLnBrk="0" hangingPunct="1">
              <a:lnSpc>
                <a:spcPct val="125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viral activities. And we have the studies to show it.  </a:t>
            </a:r>
          </a:p>
          <a:p>
            <a:endParaRPr lang="en-US" dirty="0"/>
          </a:p>
        </p:txBody>
      </p:sp>
    </p:spTree>
    <p:extLst>
      <p:ext uri="{BB962C8B-B14F-4D97-AF65-F5344CB8AC3E}">
        <p14:creationId xmlns:p14="http://schemas.microsoft.com/office/powerpoint/2010/main" val="165698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highlight a few that I am most proud of…</a:t>
            </a:r>
          </a:p>
          <a:p>
            <a:r>
              <a:rPr lang="en-US" dirty="0"/>
              <a:t>Effect of d-Lenolate on the immune parameters of humans. </a:t>
            </a:r>
          </a:p>
          <a:p>
            <a:r>
              <a:rPr lang="en-US" dirty="0"/>
              <a:t>Yes on humans.. Anti HSV 1 Activities, Anti-Viral properties</a:t>
            </a:r>
          </a:p>
          <a:p>
            <a:r>
              <a:rPr lang="en-US" dirty="0"/>
              <a:t>Of d-Lenolate, Herpes Simplex 1 treatment, West Nile Virus</a:t>
            </a:r>
          </a:p>
          <a:p>
            <a:r>
              <a:rPr lang="en-US" dirty="0"/>
              <a:t>Resistance against influenza, not just any influenza H1N1 or Swine flu</a:t>
            </a:r>
          </a:p>
          <a:p>
            <a:r>
              <a:rPr lang="en-US" dirty="0"/>
              <a:t>And Candida Hypersensitivity </a:t>
            </a:r>
            <a:r>
              <a:rPr lang="en-US" dirty="0" err="1"/>
              <a:t>Syndrom</a:t>
            </a:r>
            <a:endParaRPr lang="en-US" dirty="0"/>
          </a:p>
        </p:txBody>
      </p:sp>
    </p:spTree>
    <p:extLst>
      <p:ext uri="{BB962C8B-B14F-4D97-AF65-F5344CB8AC3E}">
        <p14:creationId xmlns:p14="http://schemas.microsoft.com/office/powerpoint/2010/main" val="307634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like me, you want a little more than just a title of a study.</a:t>
            </a:r>
          </a:p>
          <a:p>
            <a:r>
              <a:rPr lang="en-US" dirty="0"/>
              <a:t>We give you access to all the assets you might need. </a:t>
            </a:r>
          </a:p>
          <a:p>
            <a:r>
              <a:rPr lang="en-US" dirty="0"/>
              <a:t>This is where you can get product images. I know a lot of you </a:t>
            </a:r>
          </a:p>
          <a:p>
            <a:r>
              <a:rPr lang="en-US" dirty="0"/>
              <a:t>look closely at ingredients and we provide you with a copy </a:t>
            </a:r>
          </a:p>
          <a:p>
            <a:r>
              <a:rPr lang="en-US" dirty="0"/>
              <a:t>of all the product labels. Take a look at the right side. Printed Materials.</a:t>
            </a:r>
          </a:p>
          <a:p>
            <a:r>
              <a:rPr lang="en-US" dirty="0"/>
              <a:t>This is most commonly used </a:t>
            </a:r>
            <a:r>
              <a:rPr lang="en-US" dirty="0" err="1"/>
              <a:t>feture</a:t>
            </a:r>
            <a:r>
              <a:rPr lang="en-US" dirty="0"/>
              <a:t>, where you can access our product sheets and </a:t>
            </a:r>
          </a:p>
          <a:p>
            <a:r>
              <a:rPr lang="en-US" dirty="0"/>
              <a:t>the Science behind the products. With every product we offer we have science to back it.  </a:t>
            </a:r>
          </a:p>
          <a:p>
            <a:r>
              <a:rPr lang="en-US" dirty="0"/>
              <a:t>This is just a great tool for you to get refreshed on any given product at any time. </a:t>
            </a:r>
          </a:p>
          <a:p>
            <a:r>
              <a:rPr lang="en-US" dirty="0"/>
              <a:t>These items are designed for you. Let’s take a look at some white sheets  </a:t>
            </a:r>
          </a:p>
          <a:p>
            <a:endParaRPr lang="en-US" dirty="0"/>
          </a:p>
          <a:p>
            <a:r>
              <a:rPr lang="en-US" dirty="0"/>
              <a:t>We have also created assets that are designed for your patients.  </a:t>
            </a:r>
          </a:p>
          <a:p>
            <a:r>
              <a:rPr lang="en-US" dirty="0"/>
              <a:t>This minimizes the amount of time that you have to spend on education. </a:t>
            </a:r>
          </a:p>
          <a:p>
            <a:r>
              <a:rPr lang="en-US" dirty="0"/>
              <a:t>Please spend as much time as you can, but this is just a tool that allows </a:t>
            </a:r>
          </a:p>
          <a:p>
            <a:r>
              <a:rPr lang="en-US" dirty="0"/>
              <a:t>you to maximize that time.  Lets take a look at the assets for your </a:t>
            </a:r>
          </a:p>
          <a:p>
            <a:r>
              <a:rPr lang="en-US" dirty="0"/>
              <a:t>patients regarding Candida.</a:t>
            </a:r>
          </a:p>
        </p:txBody>
      </p:sp>
    </p:spTree>
    <p:extLst>
      <p:ext uri="{BB962C8B-B14F-4D97-AF65-F5344CB8AC3E}">
        <p14:creationId xmlns:p14="http://schemas.microsoft.com/office/powerpoint/2010/main" val="54457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product is sweet balance which is our natural supplement for maintaining blood sugar. This is a good example of what each of the white sheets are going to look like. On the left hand side you get general information about the product and some of the key points and then on the right side or the back of the piece of paper is where you'll see a synopsis of the research was done and some data behind that. For example you can see the dark line this is the pre blood sugar and then the lighter blue line is the post blood sugar after 60 days and the dramatic decrease we saw across every single person. One other thing I'd like to point out is our dosing which we do have in the blue box on the bottom right hand side or on the back of the piece of paper if you downloaded this and saw it at our assets.rev22-2.com.</a:t>
            </a:r>
          </a:p>
        </p:txBody>
      </p:sp>
    </p:spTree>
    <p:extLst>
      <p:ext uri="{BB962C8B-B14F-4D97-AF65-F5344CB8AC3E}">
        <p14:creationId xmlns:p14="http://schemas.microsoft.com/office/powerpoint/2010/main" val="248769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our paint serum product great product again general information on the left and the difference with this one less about the research and study behind the olive leaf extract specifically and more on the specific ingredients we decided to add into the product such as emu oil MSM just the ingredients aloe Vera that we really wanted to highlight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and</a:t>
            </a:r>
            <a:r>
              <a:rPr lang="en-US" sz="1800" dirty="0">
                <a:effectLst/>
                <a:latin typeface="Calibri" panose="020F0502020204030204" pitchFamily="34" charset="0"/>
                <a:ea typeface="Calibri" panose="020F0502020204030204" pitchFamily="34" charset="0"/>
                <a:cs typeface="Times New Roman" panose="02020603050405020304" pitchFamily="18" charset="0"/>
              </a:rPr>
              <a:t> know that they were doing something for your body to help the healing process not just mask the pain that's associated with joints and muscles.</a:t>
            </a:r>
          </a:p>
        </p:txBody>
      </p:sp>
    </p:spTree>
    <p:extLst>
      <p:ext uri="{BB962C8B-B14F-4D97-AF65-F5344CB8AC3E}">
        <p14:creationId xmlns:p14="http://schemas.microsoft.com/office/powerpoint/2010/main" val="426866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Get check one of my favorite products um you can see some of the research that we have associated this was done on cholesterol triglycerides uh what I love really about this product is that it is shelf stable does not need to be refrigerated and is designed to maintain a healthy gut it is not designed to rebuild a gut so this and all of our products are focused on working with your body not a replacement of what your body naturally does.</a:t>
            </a:r>
          </a:p>
        </p:txBody>
      </p:sp>
    </p:spTree>
    <p:extLst>
      <p:ext uri="{BB962C8B-B14F-4D97-AF65-F5344CB8AC3E}">
        <p14:creationId xmlns:p14="http://schemas.microsoft.com/office/powerpoint/2010/main" val="400236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Absorb Max anyone over the age of 30 I challenge you to just simply try the product it is one of those that changes your outlook the mental clarity uh the hormonal regulation that takes place in both men and women for men low T women if they're going through pre or menopausal some of the benefits of that and we actually have a whole entire talk done specifically on this project that we've done in the years past fees feel free to link to that check it out really dives in it's the controversial secret and it's really frankly just a great product we did do testing on it fundamentally at its core we increase the absorption of trace minerals again working with your body and giving your body what it needs so that it can start and work and function properly.</a:t>
            </a:r>
          </a:p>
        </p:txBody>
      </p:sp>
    </p:spTree>
    <p:extLst>
      <p:ext uri="{BB962C8B-B14F-4D97-AF65-F5344CB8AC3E}">
        <p14:creationId xmlns:p14="http://schemas.microsoft.com/office/powerpoint/2010/main" val="425837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8000"/>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ransitio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glass bottles&#10;&#10;Description automatically generated with low confidence">
            <a:extLst>
              <a:ext uri="{FF2B5EF4-FFF2-40B4-BE49-F238E27FC236}">
                <a16:creationId xmlns:a16="http://schemas.microsoft.com/office/drawing/2014/main" id="{ED8DF114-8A1A-496D-9437-1FC8B02A3C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 y="3581400"/>
            <a:ext cx="13010356" cy="3987674"/>
          </a:xfrm>
          <a:prstGeom prst="rect">
            <a:avLst/>
          </a:prstGeom>
        </p:spPr>
      </p:pic>
      <p:sp>
        <p:nvSpPr>
          <p:cNvPr id="34" name="Shape 34"/>
          <p:cNvSpPr/>
          <p:nvPr/>
        </p:nvSpPr>
        <p:spPr>
          <a:xfrm>
            <a:off x="711200" y="576590"/>
            <a:ext cx="11810999"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a:pPr>
            <a:r>
              <a:rPr lang="en-US" sz="6000" dirty="0"/>
              <a:t>Hydroxytyrosol:</a:t>
            </a:r>
            <a:r>
              <a:rPr lang="en-US" sz="4800" dirty="0"/>
              <a:t> </a:t>
            </a:r>
          </a:p>
          <a:p>
            <a:pPr lvl="0">
              <a:defRPr sz="1800"/>
            </a:pPr>
            <a:r>
              <a:rPr lang="en-US" sz="4800" dirty="0"/>
              <a:t>Little Known Secret of the Olive Tree </a:t>
            </a:r>
          </a:p>
        </p:txBody>
      </p:sp>
      <p:sp>
        <p:nvSpPr>
          <p:cNvPr id="7" name="Shape 35"/>
          <p:cNvSpPr/>
          <p:nvPr/>
        </p:nvSpPr>
        <p:spPr>
          <a:xfrm>
            <a:off x="4826000" y="2743200"/>
            <a:ext cx="622250"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600" dirty="0"/>
              <a:t>by</a:t>
            </a:r>
          </a:p>
        </p:txBody>
      </p:sp>
      <p:pic>
        <p:nvPicPr>
          <p:cNvPr id="3" name="Picture 2" descr="Logo, company name&#10;&#10;Description automatically generated">
            <a:extLst>
              <a:ext uri="{FF2B5EF4-FFF2-40B4-BE49-F238E27FC236}">
                <a16:creationId xmlns:a16="http://schemas.microsoft.com/office/drawing/2014/main" id="{A5C231F7-31F3-4658-8907-DAB40A2AB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3175" y="2206810"/>
            <a:ext cx="6388150" cy="2330707"/>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4" name="Shape 111">
            <a:extLst>
              <a:ext uri="{FF2B5EF4-FFF2-40B4-BE49-F238E27FC236}">
                <a16:creationId xmlns:a16="http://schemas.microsoft.com/office/drawing/2014/main" id="{46045DC4-4EB4-C303-C427-C57FDF601F0B}"/>
              </a:ext>
            </a:extLst>
          </p:cNvPr>
          <p:cNvSpPr/>
          <p:nvPr/>
        </p:nvSpPr>
        <p:spPr>
          <a:xfrm>
            <a:off x="4440970" y="165079"/>
            <a:ext cx="4225516" cy="17645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pic>
        <p:nvPicPr>
          <p:cNvPr id="7" name="Picture 6">
            <a:extLst>
              <a:ext uri="{FF2B5EF4-FFF2-40B4-BE49-F238E27FC236}">
                <a16:creationId xmlns:a16="http://schemas.microsoft.com/office/drawing/2014/main" id="{70D5425A-B89B-1A32-8524-750316D1F7BC}"/>
              </a:ext>
            </a:extLst>
          </p:cNvPr>
          <p:cNvPicPr>
            <a:picLocks noChangeAspect="1"/>
          </p:cNvPicPr>
          <p:nvPr/>
        </p:nvPicPr>
        <p:blipFill>
          <a:blip r:embed="rId4"/>
          <a:stretch>
            <a:fillRect/>
          </a:stretch>
        </p:blipFill>
        <p:spPr>
          <a:xfrm>
            <a:off x="750332" y="1518167"/>
            <a:ext cx="5523468" cy="7092367"/>
          </a:xfrm>
          <a:prstGeom prst="rect">
            <a:avLst/>
          </a:prstGeom>
        </p:spPr>
      </p:pic>
      <p:pic>
        <p:nvPicPr>
          <p:cNvPr id="10" name="Picture 9">
            <a:extLst>
              <a:ext uri="{FF2B5EF4-FFF2-40B4-BE49-F238E27FC236}">
                <a16:creationId xmlns:a16="http://schemas.microsoft.com/office/drawing/2014/main" id="{589BC1C2-56DC-86BC-F89B-F6B8D7773A49}"/>
              </a:ext>
            </a:extLst>
          </p:cNvPr>
          <p:cNvPicPr>
            <a:picLocks noChangeAspect="1"/>
          </p:cNvPicPr>
          <p:nvPr/>
        </p:nvPicPr>
        <p:blipFill>
          <a:blip r:embed="rId5"/>
          <a:stretch>
            <a:fillRect/>
          </a:stretch>
        </p:blipFill>
        <p:spPr>
          <a:xfrm>
            <a:off x="6553728" y="1494434"/>
            <a:ext cx="5700740" cy="7136315"/>
          </a:xfrm>
          <a:prstGeom prst="rect">
            <a:avLst/>
          </a:prstGeom>
        </p:spPr>
      </p:pic>
    </p:spTree>
    <p:extLst>
      <p:ext uri="{BB962C8B-B14F-4D97-AF65-F5344CB8AC3E}">
        <p14:creationId xmlns:p14="http://schemas.microsoft.com/office/powerpoint/2010/main" val="403984484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2" name="Shape 111">
            <a:extLst>
              <a:ext uri="{FF2B5EF4-FFF2-40B4-BE49-F238E27FC236}">
                <a16:creationId xmlns:a16="http://schemas.microsoft.com/office/drawing/2014/main" id="{719CC890-7F37-B8A0-BB6B-23A986424780}"/>
              </a:ext>
            </a:extLst>
          </p:cNvPr>
          <p:cNvSpPr/>
          <p:nvPr/>
        </p:nvSpPr>
        <p:spPr>
          <a:xfrm>
            <a:off x="4440970" y="165079"/>
            <a:ext cx="4225516" cy="17645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pic>
        <p:nvPicPr>
          <p:cNvPr id="6" name="Picture 5">
            <a:extLst>
              <a:ext uri="{FF2B5EF4-FFF2-40B4-BE49-F238E27FC236}">
                <a16:creationId xmlns:a16="http://schemas.microsoft.com/office/drawing/2014/main" id="{DD901E14-11D2-D10D-22D7-87A4FD6F85A5}"/>
              </a:ext>
            </a:extLst>
          </p:cNvPr>
          <p:cNvPicPr>
            <a:picLocks noChangeAspect="1"/>
          </p:cNvPicPr>
          <p:nvPr/>
        </p:nvPicPr>
        <p:blipFill>
          <a:blip r:embed="rId4"/>
          <a:stretch>
            <a:fillRect/>
          </a:stretch>
        </p:blipFill>
        <p:spPr>
          <a:xfrm>
            <a:off x="757612" y="1518168"/>
            <a:ext cx="5565674" cy="7016232"/>
          </a:xfrm>
          <a:prstGeom prst="rect">
            <a:avLst/>
          </a:prstGeom>
        </p:spPr>
      </p:pic>
      <p:pic>
        <p:nvPicPr>
          <p:cNvPr id="8" name="Picture 7">
            <a:extLst>
              <a:ext uri="{FF2B5EF4-FFF2-40B4-BE49-F238E27FC236}">
                <a16:creationId xmlns:a16="http://schemas.microsoft.com/office/drawing/2014/main" id="{B0B5746A-CE17-8F0A-B1AD-919908F91801}"/>
              </a:ext>
            </a:extLst>
          </p:cNvPr>
          <p:cNvPicPr>
            <a:picLocks noChangeAspect="1"/>
          </p:cNvPicPr>
          <p:nvPr/>
        </p:nvPicPr>
        <p:blipFill>
          <a:blip r:embed="rId5"/>
          <a:stretch>
            <a:fillRect/>
          </a:stretch>
        </p:blipFill>
        <p:spPr>
          <a:xfrm>
            <a:off x="6490435" y="1518168"/>
            <a:ext cx="5841580" cy="7168632"/>
          </a:xfrm>
          <a:prstGeom prst="rect">
            <a:avLst/>
          </a:prstGeom>
        </p:spPr>
      </p:pic>
    </p:spTree>
    <p:extLst>
      <p:ext uri="{BB962C8B-B14F-4D97-AF65-F5344CB8AC3E}">
        <p14:creationId xmlns:p14="http://schemas.microsoft.com/office/powerpoint/2010/main" val="19886431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1" name="Rectangle 2"/>
          <p:cNvSpPr>
            <a:spLocks noChangeArrowheads="1"/>
          </p:cNvSpPr>
          <p:nvPr/>
        </p:nvSpPr>
        <p:spPr bwMode="auto">
          <a:xfrm rot="5400000">
            <a:off x="7666353" y="-652759"/>
            <a:ext cx="656590" cy="9055099"/>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07" name="Shape 107"/>
          <p:cNvSpPr/>
          <p:nvPr/>
        </p:nvSpPr>
        <p:spPr>
          <a:xfrm>
            <a:off x="482601" y="1296356"/>
            <a:ext cx="12183648" cy="2944832"/>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algn="l">
              <a:defRPr sz="1800"/>
            </a:pPr>
            <a:r>
              <a:rPr lang="en-US" sz="2800" b="1" dirty="0">
                <a:latin typeface="Helvetica"/>
                <a:ea typeface="Helvetica"/>
                <a:cs typeface="Helvetica"/>
                <a:sym typeface="Helvetica"/>
              </a:rPr>
              <a:t>T cells are a major component of an adaptive immune system. </a:t>
            </a:r>
          </a:p>
          <a:p>
            <a:pPr lvl="0" algn="l">
              <a:defRPr sz="1800"/>
            </a:pPr>
            <a:r>
              <a:rPr lang="en-US" sz="2000" dirty="0">
                <a:latin typeface="Helvetica"/>
                <a:ea typeface="Helvetica"/>
                <a:cs typeface="Helvetica"/>
                <a:sym typeface="Helvetica"/>
              </a:rPr>
              <a:t>Roles include directly killing infected host cells, activating other immune cells, producing cytokines and regulating the immune response.</a:t>
            </a:r>
          </a:p>
          <a:p>
            <a:pPr lvl="0" algn="l">
              <a:defRPr sz="1800"/>
            </a:pPr>
            <a:endParaRPr lang="en-US" sz="1000" dirty="0">
              <a:latin typeface="Helvetica"/>
              <a:ea typeface="Helvetica"/>
              <a:cs typeface="Helvetica"/>
              <a:sym typeface="Helvetica"/>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Activated T cell</a:t>
            </a:r>
            <a:r>
              <a:rPr lang="en-US" sz="2000" dirty="0">
                <a:effectLst/>
                <a:latin typeface="Helvetica" panose="020B0604020202020204" pitchFamily="34" charset="0"/>
                <a:ea typeface="Calibri" panose="020F0502020204030204" pitchFamily="34" charset="0"/>
                <a:cs typeface="Helvetica" panose="020B0604020202020204" pitchFamily="34" charset="0"/>
              </a:rPr>
              <a:t>: activation antigen carrying T cells within the T cells.  </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Activated Th cell</a:t>
            </a:r>
            <a:r>
              <a:rPr lang="en-US" sz="2000" dirty="0">
                <a:effectLst/>
                <a:latin typeface="Helvetica" panose="020B0604020202020204" pitchFamily="34" charset="0"/>
                <a:ea typeface="Calibri" panose="020F0502020204030204" pitchFamily="34" charset="0"/>
                <a:cs typeface="Helvetica" panose="020B0604020202020204" pitchFamily="34" charset="0"/>
              </a:rPr>
              <a:t>: activation antigen molecule carrying helper T cells within the helper T cells.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Activated Tc cell</a:t>
            </a:r>
            <a:r>
              <a:rPr lang="en-US" sz="2000" dirty="0">
                <a:effectLst/>
                <a:latin typeface="Helvetica" panose="020B0604020202020204" pitchFamily="34" charset="0"/>
                <a:ea typeface="Calibri" panose="020F0502020204030204" pitchFamily="34" charset="0"/>
                <a:cs typeface="Helvetica" panose="020B0604020202020204" pitchFamily="34" charset="0"/>
              </a:rPr>
              <a:t>: activation antigen expressing cytotoxic T lymphocytes within the cytotoxic T lymphocytes.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CD71 positive T</a:t>
            </a:r>
            <a:r>
              <a:rPr lang="en-US" sz="2000" dirty="0">
                <a:effectLst/>
                <a:latin typeface="Helvetica" panose="020B0604020202020204" pitchFamily="34" charset="0"/>
                <a:ea typeface="Calibri" panose="020F0502020204030204" pitchFamily="34" charset="0"/>
                <a:cs typeface="Helvetica" panose="020B0604020202020204" pitchFamily="34" charset="0"/>
              </a:rPr>
              <a:t>: transferring receptor molecule carrying T cells within the T cells.</a:t>
            </a:r>
            <a:endParaRPr lang="en-US" sz="2000" dirty="0">
              <a:latin typeface="Helvetica" panose="020B0604020202020204" pitchFamily="34" charset="0"/>
              <a:ea typeface="Calibri" panose="020F0502020204030204" pitchFamily="34" charset="0"/>
              <a:cs typeface="Helvetica" panose="020B0604020202020204" pitchFamily="34" charset="0"/>
            </a:endParaRPr>
          </a:p>
          <a:p>
            <a:pPr lvl="0" algn="l">
              <a:spcAft>
                <a:spcPts val="300"/>
              </a:spcAft>
              <a:defRPr sz="1800"/>
            </a:pPr>
            <a:r>
              <a:rPr lang="en-US" sz="2000" b="1" dirty="0">
                <a:effectLst/>
                <a:latin typeface="Helvetica" panose="020B0604020202020204" pitchFamily="34" charset="0"/>
                <a:ea typeface="Calibri" panose="020F0502020204030204" pitchFamily="34" charset="0"/>
                <a:cs typeface="Helvetica" panose="020B0604020202020204" pitchFamily="34" charset="0"/>
              </a:rPr>
              <a:t>CD71 positive B</a:t>
            </a:r>
            <a:r>
              <a:rPr lang="en-US" sz="2000" dirty="0">
                <a:effectLst/>
                <a:latin typeface="Helvetica" panose="020B0604020202020204" pitchFamily="34" charset="0"/>
                <a:ea typeface="Calibri" panose="020F0502020204030204" pitchFamily="34" charset="0"/>
                <a:cs typeface="Helvetica" panose="020B0604020202020204" pitchFamily="34" charset="0"/>
              </a:rPr>
              <a:t>: transferring receptor molecule carrying B cells within the B cells.</a:t>
            </a:r>
          </a:p>
        </p:txBody>
      </p:sp>
      <p:sp>
        <p:nvSpPr>
          <p:cNvPr id="10" name="Shape 111">
            <a:extLst>
              <a:ext uri="{FF2B5EF4-FFF2-40B4-BE49-F238E27FC236}">
                <a16:creationId xmlns:a16="http://schemas.microsoft.com/office/drawing/2014/main" id="{E3BC023E-245F-4835-83A4-B29BCA18C177}"/>
              </a:ext>
            </a:extLst>
          </p:cNvPr>
          <p:cNvSpPr/>
          <p:nvPr/>
        </p:nvSpPr>
        <p:spPr>
          <a:xfrm>
            <a:off x="3029327" y="152400"/>
            <a:ext cx="801661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The Effect of d-Lenolate on the Immune </a:t>
            </a:r>
          </a:p>
        </p:txBody>
      </p:sp>
      <p:pic>
        <p:nvPicPr>
          <p:cNvPr id="15" name="Picture 14" descr="Logo, company name&#10;&#10;Description automatically generated">
            <a:extLst>
              <a:ext uri="{FF2B5EF4-FFF2-40B4-BE49-F238E27FC236}">
                <a16:creationId xmlns:a16="http://schemas.microsoft.com/office/drawing/2014/main" id="{17AF0BA7-553E-4A4E-9001-EA8BAC755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4" name="Picture 3">
            <a:extLst>
              <a:ext uri="{FF2B5EF4-FFF2-40B4-BE49-F238E27FC236}">
                <a16:creationId xmlns:a16="http://schemas.microsoft.com/office/drawing/2014/main" id="{48ABFCAD-F57B-492D-AD60-B664CE3E1AFB}"/>
              </a:ext>
            </a:extLst>
          </p:cNvPr>
          <p:cNvPicPr>
            <a:picLocks noChangeAspect="1"/>
          </p:cNvPicPr>
          <p:nvPr/>
        </p:nvPicPr>
        <p:blipFill>
          <a:blip r:embed="rId4"/>
          <a:stretch>
            <a:fillRect/>
          </a:stretch>
        </p:blipFill>
        <p:spPr>
          <a:xfrm>
            <a:off x="2159000" y="4366372"/>
            <a:ext cx="7244767" cy="4136197"/>
          </a:xfrm>
          <a:prstGeom prst="rect">
            <a:avLst/>
          </a:prstGeom>
        </p:spPr>
      </p:pic>
      <p:pic>
        <p:nvPicPr>
          <p:cNvPr id="6" name="Picture 5">
            <a:extLst>
              <a:ext uri="{FF2B5EF4-FFF2-40B4-BE49-F238E27FC236}">
                <a16:creationId xmlns:a16="http://schemas.microsoft.com/office/drawing/2014/main" id="{BF8FD4A7-C8BF-4E14-A91C-8EA5F7AFFCC7}"/>
              </a:ext>
            </a:extLst>
          </p:cNvPr>
          <p:cNvPicPr>
            <a:picLocks noChangeAspect="1"/>
          </p:cNvPicPr>
          <p:nvPr/>
        </p:nvPicPr>
        <p:blipFill>
          <a:blip r:embed="rId5"/>
          <a:stretch>
            <a:fillRect/>
          </a:stretch>
        </p:blipFill>
        <p:spPr>
          <a:xfrm>
            <a:off x="4042936" y="8502569"/>
            <a:ext cx="3760631" cy="395591"/>
          </a:xfrm>
          <a:prstGeom prst="rect">
            <a:avLst/>
          </a:prstGeom>
        </p:spPr>
      </p:pic>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Shape 111">
            <a:extLst>
              <a:ext uri="{FF2B5EF4-FFF2-40B4-BE49-F238E27FC236}">
                <a16:creationId xmlns:a16="http://schemas.microsoft.com/office/drawing/2014/main" id="{32C7778A-CD10-1F8D-0BD8-662A06A2D68D}"/>
              </a:ext>
            </a:extLst>
          </p:cNvPr>
          <p:cNvSpPr/>
          <p:nvPr/>
        </p:nvSpPr>
        <p:spPr>
          <a:xfrm>
            <a:off x="3672130" y="533400"/>
            <a:ext cx="673100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Parameters of Healthy Volunteers</a:t>
            </a:r>
            <a:endParaRPr sz="3600" b="1" dirty="0">
              <a:solidFill>
                <a:schemeClr val="accent1">
                  <a:lumMod val="60000"/>
                  <a:lumOff val="40000"/>
                </a:schemeClr>
              </a:solidFill>
            </a:endParaRPr>
          </a:p>
        </p:txBody>
      </p:sp>
    </p:spTree>
    <p:extLst>
      <p:ext uri="{BB962C8B-B14F-4D97-AF65-F5344CB8AC3E}">
        <p14:creationId xmlns:p14="http://schemas.microsoft.com/office/powerpoint/2010/main" val="291878738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container with a blue label&#10;&#10;Description automatically generated with low confidence">
            <a:extLst>
              <a:ext uri="{FF2B5EF4-FFF2-40B4-BE49-F238E27FC236}">
                <a16:creationId xmlns:a16="http://schemas.microsoft.com/office/drawing/2014/main" id="{E451B35D-7B9C-6766-C91F-6B113ED77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0400" y="3276600"/>
            <a:ext cx="3154680" cy="4538472"/>
          </a:xfrm>
          <a:prstGeom prst="rect">
            <a:avLst/>
          </a:prstGeom>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219058" y="373181"/>
            <a:ext cx="7380225"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An olive leaf extract unlike any other!</a:t>
            </a:r>
            <a:endParaRPr sz="3600" b="1" dirty="0">
              <a:solidFill>
                <a:schemeClr val="accent1">
                  <a:lumMod val="60000"/>
                  <a:lumOff val="40000"/>
                </a:schemeClr>
              </a:solidFill>
            </a:endParaRPr>
          </a:p>
        </p:txBody>
      </p:sp>
      <p:sp>
        <p:nvSpPr>
          <p:cNvPr id="14"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rgbClr val="00B0F0"/>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 name="Text Placeholder 2"/>
          <p:cNvSpPr>
            <a:spLocks noGrp="1"/>
          </p:cNvSpPr>
          <p:nvPr>
            <p:ph type="body" idx="1"/>
          </p:nvPr>
        </p:nvSpPr>
        <p:spPr>
          <a:xfrm>
            <a:off x="635000" y="1600200"/>
            <a:ext cx="7081382" cy="6060094"/>
          </a:xfrm>
        </p:spPr>
        <p:txBody>
          <a:bodyPr>
            <a:normAutofit/>
          </a:bodyPr>
          <a:lstStyle/>
          <a:p>
            <a:pPr algn="l" rtl="0"/>
            <a:r>
              <a:rPr lang="en-US" sz="2800" b="1" dirty="0">
                <a:latin typeface="Helvetica" panose="020B0604020202020204" pitchFamily="34" charset="0"/>
                <a:cs typeface="Helvetica" panose="020B0604020202020204" pitchFamily="34" charset="0"/>
              </a:rPr>
              <a:t>Preserving 18 MORE active ingredients.</a:t>
            </a:r>
          </a:p>
          <a:p>
            <a:pPr algn="l" rtl="0"/>
            <a:endParaRPr lang="en-US" sz="12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We control every step of the manufacturing process. </a:t>
            </a:r>
          </a:p>
          <a:p>
            <a:pPr algn="l" rtl="0"/>
            <a:r>
              <a:rPr lang="en-US" sz="2000" dirty="0">
                <a:latin typeface="Helvetica" panose="020B0604020202020204" pitchFamily="34" charset="0"/>
                <a:cs typeface="Helvetica" panose="020B0604020202020204" pitchFamily="34" charset="0"/>
              </a:rPr>
              <a:t>	We test the leaves from the tree. </a:t>
            </a:r>
          </a:p>
          <a:p>
            <a:pPr algn="l" rtl="0"/>
            <a:r>
              <a:rPr lang="en-US" sz="2000" dirty="0">
                <a:latin typeface="Helvetica" panose="020B0604020202020204" pitchFamily="34" charset="0"/>
                <a:cs typeface="Helvetica" panose="020B0604020202020204" pitchFamily="34" charset="0"/>
              </a:rPr>
              <a:t>	We test the liquid in the extraction process. </a:t>
            </a:r>
          </a:p>
          <a:p>
            <a:pPr algn="l" rtl="0"/>
            <a:r>
              <a:rPr lang="en-US" sz="2000" dirty="0">
                <a:latin typeface="Helvetica" panose="020B0604020202020204" pitchFamily="34" charset="0"/>
                <a:cs typeface="Helvetica" panose="020B0604020202020204" pitchFamily="34" charset="0"/>
              </a:rPr>
              <a:t>	We test the powder from the drying process. </a:t>
            </a:r>
          </a:p>
          <a:p>
            <a:pPr algn="l" rtl="0"/>
            <a:r>
              <a:rPr lang="en-US" sz="2000" dirty="0">
                <a:latin typeface="Helvetica" panose="020B0604020202020204" pitchFamily="34" charset="0"/>
                <a:cs typeface="Helvetica" panose="020B0604020202020204" pitchFamily="34" charset="0"/>
              </a:rPr>
              <a:t>	We test the capsules from the bottling process. </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We are in control of every step of the process and look for specific markers. Hence, </a:t>
            </a:r>
            <a:r>
              <a:rPr lang="en-US" sz="2000" b="1" dirty="0">
                <a:latin typeface="Helvetica" panose="020B0604020202020204" pitchFamily="34" charset="0"/>
                <a:cs typeface="Helvetica" panose="020B0604020202020204" pitchFamily="34" charset="0"/>
              </a:rPr>
              <a:t>18 MORE active ingredients</a:t>
            </a:r>
            <a:r>
              <a:rPr lang="en-US" sz="2000" dirty="0">
                <a:latin typeface="Helvetica" panose="020B0604020202020204" pitchFamily="34" charset="0"/>
                <a:cs typeface="Helvetica" panose="020B0604020202020204" pitchFamily="34" charset="0"/>
              </a:rPr>
              <a:t>.</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Olive leaves are widely used in natural medicine with beneficial effect on health care due to their bioactive properties. Olive leaf extract contains large amounts of polyphenolic compounds that include oleuropein and flavonoids with antioxidant, </a:t>
            </a:r>
          </a:p>
          <a:p>
            <a:pPr algn="l" rtl="0"/>
            <a:r>
              <a:rPr lang="en-US" sz="2000" dirty="0">
                <a:latin typeface="Helvetica" panose="020B0604020202020204" pitchFamily="34" charset="0"/>
                <a:cs typeface="Helvetica" panose="020B0604020202020204" pitchFamily="34" charset="0"/>
              </a:rPr>
              <a:t>anti-inflammatory and antimicrobial properties.</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How did we get here? Let's look at the Mediterranean diet.</a:t>
            </a:r>
          </a:p>
          <a:p>
            <a:pPr algn="l" rtl="0"/>
            <a:endParaRPr lang="en-US" sz="2000" dirty="0">
              <a:latin typeface="Helvetica" panose="020B0604020202020204" pitchFamily="34" charset="0"/>
              <a:cs typeface="Helvetica"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F945FA0C-1F85-43F0-B4AA-B153F898D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2" name="TextBox 1">
            <a:extLst>
              <a:ext uri="{FF2B5EF4-FFF2-40B4-BE49-F238E27FC236}">
                <a16:creationId xmlns:a16="http://schemas.microsoft.com/office/drawing/2014/main" id="{B79E1C7C-6C37-4478-8D39-F080694AEB2D}"/>
              </a:ext>
            </a:extLst>
          </p:cNvPr>
          <p:cNvSpPr txBox="1"/>
          <p:nvPr/>
        </p:nvSpPr>
        <p:spPr>
          <a:xfrm>
            <a:off x="7982089" y="1844993"/>
            <a:ext cx="4800598"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Clinically-tested since 1995</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No artificial colors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animal byproducts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100% vegetable base capsules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t>
            </a:r>
            <a:r>
              <a:rPr lang="en-US" sz="2400" dirty="0">
                <a:solidFill>
                  <a:srgbClr val="000000"/>
                </a:solidFill>
                <a:latin typeface="Helvetica" panose="020B0604020202020204" pitchFamily="34" charset="0"/>
                <a:cs typeface="Helvetica" panose="020B0604020202020204" pitchFamily="34" charset="0"/>
              </a:rPr>
              <a:t>GMOs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fillers</a:t>
            </a:r>
          </a:p>
        </p:txBody>
      </p:sp>
    </p:spTree>
    <p:extLst>
      <p:ext uri="{BB962C8B-B14F-4D97-AF65-F5344CB8AC3E}">
        <p14:creationId xmlns:p14="http://schemas.microsoft.com/office/powerpoint/2010/main" val="20647876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38975" y="189983"/>
            <a:ext cx="5956759"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18 MORE Active Ingredients: </a:t>
            </a:r>
          </a:p>
          <a:p>
            <a:pPr lvl="0">
              <a:defRPr sz="1800" b="0">
                <a:solidFill>
                  <a:srgbClr val="000000"/>
                </a:solidFill>
              </a:defRPr>
            </a:pPr>
            <a:r>
              <a:rPr lang="en-US" sz="3600" b="1" dirty="0">
                <a:solidFill>
                  <a:schemeClr val="accent1">
                    <a:lumMod val="60000"/>
                    <a:lumOff val="40000"/>
                  </a:schemeClr>
                </a:solidFill>
              </a:rPr>
              <a:t>Hydroxytyrosol</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956900" y="1681031"/>
            <a:ext cx="11336700" cy="42006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The Mediterranean diet has been associated with a minor risk of cardiovascular diseases and cancer. Particularly, olive oil plays a key role in these benefits, due to its composition of fat, richness in monounsaturated fatty acids (oleic acid) and other micronutrients.</a:t>
            </a:r>
          </a:p>
        </p:txBody>
      </p:sp>
      <p:pic>
        <p:nvPicPr>
          <p:cNvPr id="1032" name="Picture 8" descr="Mediterranean encounters – News – CIVIS - A European Civic University">
            <a:extLst>
              <a:ext uri="{FF2B5EF4-FFF2-40B4-BE49-F238E27FC236}">
                <a16:creationId xmlns:a16="http://schemas.microsoft.com/office/drawing/2014/main" id="{822BFAD7-8050-2BDC-8252-055EB1F30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528" y="2743200"/>
            <a:ext cx="10868472" cy="57059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38975" y="189983"/>
            <a:ext cx="5956759"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18 MORE Active Ingredients: </a:t>
            </a:r>
          </a:p>
          <a:p>
            <a:pPr lvl="0">
              <a:defRPr sz="1800" b="0">
                <a:solidFill>
                  <a:srgbClr val="000000"/>
                </a:solidFill>
              </a:defRPr>
            </a:pPr>
            <a:r>
              <a:rPr lang="en-US" sz="3600" b="1" dirty="0">
                <a:solidFill>
                  <a:schemeClr val="accent1">
                    <a:lumMod val="60000"/>
                    <a:lumOff val="40000"/>
                  </a:schemeClr>
                </a:solidFill>
              </a:rPr>
              <a:t>Hydroxytyrosol</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885378" y="1447800"/>
            <a:ext cx="11336700" cy="319576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algn="l" rtl="0">
              <a:defRPr sz="1800"/>
            </a:pPr>
            <a:r>
              <a:rPr lang="en-US" sz="2000" dirty="0">
                <a:latin typeface="Helvetica" panose="020B0604020202020204" pitchFamily="34" charset="0"/>
                <a:cs typeface="Helvetica" panose="020B0604020202020204" pitchFamily="34" charset="0"/>
              </a:rPr>
              <a:t>A very common active ingredient that most of you have probably heard of is oleuropein. A less common ingredient that over the past year has gotten more and more notoriety is Hydroxytyrosol. </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is one of those micronutrients. It is a potent antioxidant from extra virgin olive oil and olives. We know that there is great variability in the nutrients given to the olives and the leaves. This molecule may be the secret of the Mediterranean diet. The typical Spaniard nets about 5.6mg daily of Hydroxytyrosol.</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The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v</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ariability is due to altitude, latitude,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v</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ariety of olive tree, the harvesting and processing conditions.</a:t>
            </a: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1026" name="Picture 2" descr="The famous olive trees of Puglia are ravaged by disease – here's how we can  save them">
            <a:extLst>
              <a:ext uri="{FF2B5EF4-FFF2-40B4-BE49-F238E27FC236}">
                <a16:creationId xmlns:a16="http://schemas.microsoft.com/office/drawing/2014/main" id="{EE800B5D-2332-BD2A-7DF7-9EA1967BB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4585551"/>
            <a:ext cx="6273802" cy="4187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xico forecasting record export shipments of table grapes for 2022 |  Produce News">
            <a:extLst>
              <a:ext uri="{FF2B5EF4-FFF2-40B4-BE49-F238E27FC236}">
                <a16:creationId xmlns:a16="http://schemas.microsoft.com/office/drawing/2014/main" id="{B2DDA783-75C1-C9BD-9582-2C2793973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894" y="4572000"/>
            <a:ext cx="6775164" cy="42006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famous olive trees of Puglia are ravaged by disease – here's how we can  save them">
            <a:extLst>
              <a:ext uri="{FF2B5EF4-FFF2-40B4-BE49-F238E27FC236}">
                <a16:creationId xmlns:a16="http://schemas.microsoft.com/office/drawing/2014/main" id="{B55554AF-F6B8-86D4-943A-6C054865F0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313" y="4595001"/>
            <a:ext cx="6273802" cy="418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128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2959725" y="189983"/>
            <a:ext cx="7715253"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a:t>
            </a:r>
          </a:p>
          <a:p>
            <a:pPr lvl="0">
              <a:defRPr sz="1800" b="0">
                <a:solidFill>
                  <a:srgbClr val="000000"/>
                </a:solidFill>
              </a:defRPr>
            </a:pPr>
            <a:r>
              <a:rPr lang="en-US" sz="3600" b="1" dirty="0">
                <a:solidFill>
                  <a:schemeClr val="accent1">
                    <a:lumMod val="60000"/>
                    <a:lumOff val="40000"/>
                  </a:schemeClr>
                </a:solidFill>
              </a:rPr>
              <a:t>Most Potent Natural Antioxidant Know</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728300" y="1791536"/>
            <a:ext cx="11412900" cy="42282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is one of the most potent natural antioxidants known – 10 times more potent than green tea and twice as potent as CoQ10. It is also found in the olive tree leaf. The tree leaves make it as part of its defense against the elements and stress. </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is quite a </a:t>
            </a:r>
            <a:r>
              <a:rPr lang="en-US" sz="2000" dirty="0" err="1">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uniqu</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 molecule.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Unlike  curcumin, which has low absorption, HT has well over 90% absorption rate and in fact is closer to 99%. It is both water and oil soluble, making it very versatile in getting </a:t>
            </a:r>
            <a:r>
              <a:rPr lang="en-US" sz="2000" dirty="0" err="1">
                <a:solidFill>
                  <a:schemeClr val="tx1"/>
                </a:solidFill>
                <a:latin typeface="Helvetica" panose="020B0604020202020204" pitchFamily="34" charset="0"/>
                <a:ea typeface="Times New Roman" panose="02020603050405020304" pitchFamily="18" charset="0"/>
                <a:cs typeface="Helvetica" panose="020B0604020202020204" pitchFamily="34" charset="0"/>
              </a:rPr>
              <a:t>acress</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 membranes, into your system and into the “ACTION”</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HT belongs to the phenolic group of compounds, which included bioflavonoids. </a:t>
            </a:r>
            <a:r>
              <a:rPr lang="en-US" sz="2000" dirty="0" err="1">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Tyrosol</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 is powerful in its own right, but the additional OH, or hydroxy, group makes it far more active.</a:t>
            </a:r>
          </a:p>
          <a:p>
            <a:pPr lvl="0" algn="l">
              <a:defRPr sz="1800"/>
            </a:pPr>
            <a:endParaRPr lang="en-US" sz="2800" b="1" dirty="0">
              <a:solidFill>
                <a:schemeClr val="tx1"/>
              </a:solidFill>
              <a:latin typeface="Helvetica"/>
              <a:ea typeface="Helvetica"/>
              <a:cs typeface="Helvetica"/>
              <a:sym typeface="Helvetica"/>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pic>
        <p:nvPicPr>
          <p:cNvPr id="2" name="Picture 1" descr="A black arrow pointing to the right&#10;&#10;Description automatically generated">
            <a:extLst>
              <a:ext uri="{FF2B5EF4-FFF2-40B4-BE49-F238E27FC236}">
                <a16:creationId xmlns:a16="http://schemas.microsoft.com/office/drawing/2014/main" id="{2FB029B1-83C4-947B-86EB-DB340E50B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5734622"/>
            <a:ext cx="9781553" cy="2079625"/>
          </a:xfrm>
          <a:prstGeom prst="rect">
            <a:avLst/>
          </a:prstGeom>
          <a:noFill/>
          <a:ln>
            <a:noFill/>
          </a:ln>
        </p:spPr>
      </p:pic>
      <p:sp>
        <p:nvSpPr>
          <p:cNvPr id="6" name="TextBox 5">
            <a:extLst>
              <a:ext uri="{FF2B5EF4-FFF2-40B4-BE49-F238E27FC236}">
                <a16:creationId xmlns:a16="http://schemas.microsoft.com/office/drawing/2014/main" id="{622CBC38-6CC5-F749-2064-CE912E9C3400}"/>
              </a:ext>
            </a:extLst>
          </p:cNvPr>
          <p:cNvSpPr txBox="1"/>
          <p:nvPr/>
        </p:nvSpPr>
        <p:spPr>
          <a:xfrm>
            <a:off x="2054847" y="7714114"/>
            <a:ext cx="998220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err="1">
                <a:ln>
                  <a:noFill/>
                </a:ln>
                <a:solidFill>
                  <a:srgbClr val="000000"/>
                </a:solidFill>
                <a:effectLst/>
                <a:uFillTx/>
                <a:latin typeface="+mn-lt"/>
                <a:ea typeface="+mn-ea"/>
                <a:cs typeface="+mn-cs"/>
                <a:sym typeface="Helvetica Light"/>
              </a:rPr>
              <a:t>Tyrosol</a:t>
            </a:r>
            <a:r>
              <a:rPr kumimoji="0" lang="en-US" sz="2800" b="1" i="0" u="none" strike="noStrike" cap="none" spc="0" normalizeH="0" baseline="0" dirty="0">
                <a:ln>
                  <a:noFill/>
                </a:ln>
                <a:solidFill>
                  <a:srgbClr val="000000"/>
                </a:solidFill>
                <a:effectLst/>
                <a:uFillTx/>
                <a:latin typeface="+mn-lt"/>
                <a:ea typeface="+mn-ea"/>
                <a:cs typeface="+mn-cs"/>
                <a:sym typeface="Helvetica Light"/>
              </a:rPr>
              <a:t>                                            Hydroxytyrosol</a:t>
            </a:r>
          </a:p>
          <a:p>
            <a:pPr marL="0" marR="0" indent="0" algn="l" defTabSz="584200" rtl="0" fontAlgn="auto" latinLnBrk="1" hangingPunct="0">
              <a:lnSpc>
                <a:spcPct val="100000"/>
              </a:lnSpc>
              <a:spcBef>
                <a:spcPts val="0"/>
              </a:spcBef>
              <a:spcAft>
                <a:spcPts val="0"/>
              </a:spcAft>
              <a:buClrTx/>
              <a:buSzTx/>
              <a:buFontTx/>
              <a:buNone/>
              <a:tabLst/>
            </a:pPr>
            <a:r>
              <a:rPr lang="en-US" sz="2800" b="1" dirty="0">
                <a:solidFill>
                  <a:srgbClr val="000000"/>
                </a:solidFill>
              </a:rPr>
              <a:t>   Phenolic compound from olive leaves and oil</a:t>
            </a:r>
            <a:endParaRPr kumimoji="0" lang="en-US" sz="2800" b="1"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38239970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36566" y="466982"/>
            <a:ext cx="596156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What does an antioxidant do?</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1307571" y="1723808"/>
            <a:ext cx="10287000" cy="27042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gn="l">
              <a:defRPr sz="1800"/>
            </a:pP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We are going to take a closer look at </a:t>
            </a: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a:t>
            </a: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and the Actions it takes regarding its Nrf2 activators and how this works in the body for the average person.</a:t>
            </a: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Hydroxytyrosol (HT) has demonstrated its ability to scavenge reactive oxygen species (ROS) and reactive nitrogen species by activating transcription factors such as the Nrf2. Upon oxidative stress, the transcription factor Nrf2 translocate to the nucleus and binds to the antioxidant responsive element (ARE) in the promoter region of genes. Encoding enzymes involved in the antioxidant response. </a:t>
            </a: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p:txBody>
      </p:sp>
      <p:pic>
        <p:nvPicPr>
          <p:cNvPr id="2050" name="Picture 2" descr="Antioxidants | Free Full-Text | Nrf2 and Oxidative Stress: A General  Overview of Mechanisms and Implications in Human Disease">
            <a:extLst>
              <a:ext uri="{FF2B5EF4-FFF2-40B4-BE49-F238E27FC236}">
                <a16:creationId xmlns:a16="http://schemas.microsoft.com/office/drawing/2014/main" id="{B535B33C-BA69-0199-41E3-9E45D403C3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891" y="4294786"/>
            <a:ext cx="7261231" cy="435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75252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344719" y="466982"/>
            <a:ext cx="4945264"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Nrf2 Clinical Perspective</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728300" y="1791536"/>
            <a:ext cx="10287000" cy="554271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algn="l">
              <a:defRPr sz="1800"/>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Nrf2 </a:t>
            </a:r>
            <a:r>
              <a:rPr lang="en-US" sz="20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can be targeted pharmacologically in diseases underlined by oxidative stress and inflammation, such as neurodegenerative, vascular, and metabolic diseases as well as cancer. </a:t>
            </a:r>
            <a:r>
              <a:rPr lang="en-US" sz="2000" kern="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Through its transcriptional targets, Nrf2 activation orchestrates a comprehensive and long-lasting protection that allows adaptation and survival under diverse forms of cellular stress. Pharmacological Nrf2 activators have shown protective effects in numerous models of human disease and benefits in human intervention trials, and NRF2 is considered a drug target.</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marL="0" marR="0" algn="l">
              <a:spcBef>
                <a:spcPts val="2000"/>
              </a:spcBef>
              <a:spcAft>
                <a:spcPts val="2000"/>
              </a:spcAft>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Because of the connection between cellular oxidation, inflammation and the formation and development of a tumor, one can have a clear idea of the anticancer ability of this extract. Moreover, Hydroxytyrosol alters a tumor's biosynthesis and shows an inhibition of tumor cell proliferation.</a:t>
            </a:r>
          </a:p>
          <a:p>
            <a:pPr marL="0" marR="0" algn="l">
              <a:spcBef>
                <a:spcPts val="2000"/>
              </a:spcBef>
              <a:spcAft>
                <a:spcPts val="2000"/>
              </a:spcAft>
            </a:pPr>
            <a:r>
              <a:rPr lang="en-US" sz="2000" dirty="0">
                <a:solidFill>
                  <a:schemeClr val="tx1"/>
                </a:solidFill>
                <a:effectLst/>
                <a:latin typeface="Helvetica" panose="020B0604020202020204" pitchFamily="34" charset="0"/>
                <a:ea typeface="Times New Roman" panose="02020603050405020304" pitchFamily="18" charset="0"/>
                <a:cs typeface="Helvetica" panose="020B0604020202020204" pitchFamily="34" charset="0"/>
              </a:rPr>
              <a:t>On the other hand, Hydroxytyrosol (HT) is protective against neurodegenerative damage and cognitive decline associated with age or diseases </a:t>
            </a: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like Alzheimer or Parkinson. This is due to the fact that Hydroxytyrosol (HT) protects brain cells from lipid peroxidation because it can cross the blood–brain barrier</a:t>
            </a:r>
            <a:endParaRPr lang="en-US" sz="2000" dirty="0">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rgbClr val="505050"/>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rgbClr val="505050"/>
              </a:solidFill>
              <a:effectLst/>
              <a:latin typeface="Helvetica" panose="020B0604020202020204" pitchFamily="34" charset="0"/>
              <a:ea typeface="Times New Roman" panose="02020603050405020304" pitchFamily="18" charset="0"/>
              <a:cs typeface="Helvetica" panose="020B0604020202020204" pitchFamily="34" charset="0"/>
            </a:endParaRP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425813184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36566" y="466982"/>
            <a:ext cx="5961568"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What does an antioxidant do?</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2050" name="Picture 2" descr="Antioxidants | Free Full-Text | Nrf2 and Oxidative Stress: A General  Overview of Mechanisms and Implications in Human Disease">
            <a:extLst>
              <a:ext uri="{FF2B5EF4-FFF2-40B4-BE49-F238E27FC236}">
                <a16:creationId xmlns:a16="http://schemas.microsoft.com/office/drawing/2014/main" id="{B535B33C-BA69-0199-41E3-9E45D403C3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891" y="4294786"/>
            <a:ext cx="7261231" cy="43512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92F1DF-359D-D34C-0DC0-86C7E8A25B1F}"/>
              </a:ext>
            </a:extLst>
          </p:cNvPr>
          <p:cNvSpPr txBox="1"/>
          <p:nvPr/>
        </p:nvSpPr>
        <p:spPr>
          <a:xfrm>
            <a:off x="1244599" y="1516538"/>
            <a:ext cx="10412943" cy="31188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sz="1800"/>
            </a:pP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AKA, Olive leaf extract with Hydroxytyrosol (HT) releases Nrf2 activator which allows the body to “make its own antioxidants”? Or at least neutralizing free radicals which cause oxidative stress and damage cells. How do we know this?  We used ORAC: Measurement of antioxidant: The oxygen radical absorbance capacity assay measures the radical chain breaking ability of antioxidants by monitoring the inhibition of peroxyl radical induced oxidation.</a:t>
            </a:r>
          </a:p>
          <a:p>
            <a:pPr algn="l">
              <a:defRPr sz="1800"/>
            </a:pPr>
            <a:endPar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endParaRPr>
          </a:p>
          <a:p>
            <a:pPr algn="l">
              <a:defRPr sz="1800"/>
            </a:pPr>
            <a:r>
              <a:rPr lang="en-US" sz="2000" dirty="0">
                <a:solidFill>
                  <a:schemeClr val="tx1"/>
                </a:solidFill>
                <a:latin typeface="Helvetica" panose="020B0604020202020204" pitchFamily="34" charset="0"/>
                <a:ea typeface="Times New Roman" panose="02020603050405020304" pitchFamily="18" charset="0"/>
                <a:cs typeface="Helvetica" panose="020B0604020202020204" pitchFamily="34" charset="0"/>
              </a:rPr>
              <a:t>AKA for the AKA. Hydroxytyrosol (HT) reduces the pro-inflammatory cytokines. </a:t>
            </a: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4102" name="Picture 6" descr="How To Create 'Aha' Moments Utilizing Your Customer Service Data, 5 Things  To Consider - CommBox">
            <a:extLst>
              <a:ext uri="{FF2B5EF4-FFF2-40B4-BE49-F238E27FC236}">
                <a16:creationId xmlns:a16="http://schemas.microsoft.com/office/drawing/2014/main" id="{24F013D6-8C51-EBE1-1180-D566BCD06E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143" y="4236125"/>
            <a:ext cx="7626350" cy="4468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62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7" name="Shape 107"/>
          <p:cNvSpPr/>
          <p:nvPr/>
        </p:nvSpPr>
        <p:spPr>
          <a:xfrm>
            <a:off x="650165" y="2667000"/>
            <a:ext cx="12016083" cy="5638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a:defRPr sz="1800"/>
            </a:pPr>
            <a:r>
              <a:rPr sz="2800" b="1" dirty="0">
                <a:latin typeface="Helvetica"/>
                <a:ea typeface="Helvetica"/>
                <a:cs typeface="Helvetica"/>
                <a:sym typeface="Helvetica"/>
              </a:rPr>
              <a:t>About Us:</a:t>
            </a:r>
          </a:p>
          <a:p>
            <a:pPr marL="296333" lvl="0" indent="-296333" algn="l">
              <a:buSzPct val="75000"/>
              <a:buChar char="•"/>
              <a:defRPr sz="1800"/>
            </a:pPr>
            <a:r>
              <a:rPr sz="2000" dirty="0">
                <a:latin typeface="Helvetica"/>
                <a:ea typeface="Helvetica"/>
                <a:cs typeface="Helvetica"/>
                <a:sym typeface="Helvetica"/>
              </a:rPr>
              <a:t>Founded in 1995</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Manufactured in USA</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Creators of the patented Olive Leaf Extract product</a:t>
            </a:r>
            <a:r>
              <a:rPr lang="en-US" sz="2000" dirty="0">
                <a:latin typeface="Helvetica"/>
                <a:ea typeface="Helvetica"/>
                <a:cs typeface="Helvetica"/>
                <a:sym typeface="Helvetica"/>
              </a:rPr>
              <a:t> d-Lenolate.</a:t>
            </a:r>
            <a:endParaRPr sz="2000" dirty="0">
              <a:latin typeface="Helvetica"/>
              <a:ea typeface="Helvetica"/>
              <a:cs typeface="Helvetica"/>
              <a:sym typeface="Helvetica"/>
            </a:endParaRPr>
          </a:p>
          <a:p>
            <a:pPr marL="296333" lvl="0" indent="-296333" algn="l">
              <a:buSzPct val="75000"/>
              <a:buChar char="•"/>
              <a:defRPr sz="1800"/>
            </a:pPr>
            <a:r>
              <a:rPr lang="en-US" sz="2000" dirty="0">
                <a:latin typeface="Helvetica"/>
                <a:ea typeface="Helvetica"/>
                <a:cs typeface="Helvetica"/>
                <a:sym typeface="Helvetica"/>
              </a:rPr>
              <a:t>P</a:t>
            </a:r>
            <a:r>
              <a:rPr sz="2000" dirty="0">
                <a:latin typeface="Helvetica"/>
                <a:ea typeface="Helvetica"/>
                <a:cs typeface="Helvetica"/>
                <a:sym typeface="Helvetica"/>
              </a:rPr>
              <a:t>roduct</a:t>
            </a:r>
            <a:r>
              <a:rPr lang="en-US" sz="2000" dirty="0">
                <a:latin typeface="Helvetica"/>
                <a:ea typeface="Helvetica"/>
                <a:cs typeface="Helvetica"/>
                <a:sym typeface="Helvetica"/>
              </a:rPr>
              <a:t>s</a:t>
            </a:r>
            <a:r>
              <a:rPr sz="2000" dirty="0">
                <a:latin typeface="Helvetica"/>
                <a:ea typeface="Helvetica"/>
                <a:cs typeface="Helvetica"/>
                <a:sym typeface="Helvetica"/>
              </a:rPr>
              <a:t> </a:t>
            </a:r>
            <a:r>
              <a:rPr lang="en-US" sz="2000" dirty="0">
                <a:latin typeface="Helvetica"/>
                <a:ea typeface="Helvetica"/>
                <a:cs typeface="Helvetica"/>
                <a:sym typeface="Helvetica"/>
              </a:rPr>
              <a:t>are</a:t>
            </a:r>
            <a:r>
              <a:rPr sz="2000" dirty="0">
                <a:latin typeface="Helvetica"/>
                <a:ea typeface="Helvetica"/>
                <a:cs typeface="Helvetica"/>
                <a:sym typeface="Helvetica"/>
              </a:rPr>
              <a:t> gluten free &amp; non-GMO</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We are passionate supporters of the </a:t>
            </a:r>
            <a:r>
              <a:rPr lang="en-US" sz="2000" dirty="0">
                <a:latin typeface="Helvetica"/>
                <a:ea typeface="Helvetica"/>
                <a:cs typeface="Helvetica"/>
                <a:sym typeface="Helvetica"/>
              </a:rPr>
              <a:t>veteran's</a:t>
            </a:r>
            <a:r>
              <a:rPr sz="2000" dirty="0">
                <a:latin typeface="Helvetica"/>
                <a:ea typeface="Helvetica"/>
                <a:cs typeface="Helvetica"/>
                <a:sym typeface="Helvetica"/>
              </a:rPr>
              <a:t> community on both a nation and international level</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lvl="0" algn="l">
              <a:spcBef>
                <a:spcPts val="400"/>
              </a:spcBef>
              <a:defRPr sz="1800"/>
            </a:pPr>
            <a:endParaRPr lang="en-US" sz="2000" dirty="0">
              <a:latin typeface="Helvetica"/>
              <a:ea typeface="Helvetica"/>
              <a:cs typeface="Helvetica"/>
              <a:sym typeface="Helvetica"/>
            </a:endParaRPr>
          </a:p>
          <a:p>
            <a:pPr lvl="0" algn="l">
              <a:spcBef>
                <a:spcPts val="400"/>
              </a:spcBef>
              <a:defRPr sz="1800"/>
            </a:pPr>
            <a:endParaRPr sz="2000" dirty="0">
              <a:latin typeface="Helvetica"/>
              <a:ea typeface="Helvetica"/>
              <a:cs typeface="Helvetica"/>
              <a:sym typeface="Helvetica"/>
            </a:endParaRPr>
          </a:p>
          <a:p>
            <a:pPr lvl="0" algn="l">
              <a:spcBef>
                <a:spcPts val="400"/>
              </a:spcBef>
              <a:defRPr sz="1800"/>
            </a:pPr>
            <a:r>
              <a:rPr lang="en-US" sz="2800" b="1" dirty="0">
                <a:latin typeface="Helvetica"/>
                <a:ea typeface="Helvetica"/>
                <a:cs typeface="Helvetica"/>
                <a:sym typeface="Helvetica"/>
              </a:rPr>
              <a:t>Rev22-2 Philosophy's:</a:t>
            </a:r>
            <a:endParaRPr sz="2800" b="1"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We </a:t>
            </a:r>
            <a:r>
              <a:rPr lang="en-US" sz="2000" dirty="0">
                <a:latin typeface="Helvetica"/>
                <a:ea typeface="Helvetica"/>
                <a:cs typeface="Helvetica"/>
                <a:sym typeface="Helvetica"/>
              </a:rPr>
              <a:t>are</a:t>
            </a:r>
            <a:r>
              <a:rPr sz="2000" dirty="0">
                <a:latin typeface="Helvetica"/>
                <a:ea typeface="Helvetica"/>
                <a:cs typeface="Helvetica"/>
                <a:sym typeface="Helvetica"/>
              </a:rPr>
              <a:t> commitment to socially responsible, lawful and ethical business practices</a:t>
            </a:r>
            <a:r>
              <a:rPr lang="en-US" sz="2000" dirty="0">
                <a:latin typeface="Helvetica"/>
                <a:ea typeface="Helvetica"/>
                <a:cs typeface="Helvetica"/>
                <a:sym typeface="Helvetica"/>
              </a:rPr>
              <a:t>.</a:t>
            </a:r>
            <a:endParaRPr sz="2000" dirty="0">
              <a:latin typeface="Helvetica"/>
              <a:ea typeface="Helvetica"/>
              <a:cs typeface="Helvetica"/>
              <a:sym typeface="Helvetica"/>
            </a:endParaRPr>
          </a:p>
          <a:p>
            <a:pPr marL="296333" lvl="0" indent="-296333" algn="l">
              <a:buSzPct val="75000"/>
              <a:buChar char="•"/>
              <a:defRPr sz="1800"/>
            </a:pPr>
            <a:r>
              <a:rPr sz="2000" dirty="0">
                <a:latin typeface="Helvetica"/>
                <a:ea typeface="Helvetica"/>
                <a:cs typeface="Helvetica"/>
                <a:sym typeface="Helvetica"/>
              </a:rPr>
              <a:t>We believe creating healthy communities starts by supplying them with the best products on the market</a:t>
            </a:r>
            <a:r>
              <a:rPr lang="en-US" sz="2000" dirty="0">
                <a:latin typeface="Helvetica"/>
                <a:ea typeface="Helvetica"/>
                <a:cs typeface="Helvetica"/>
                <a:sym typeface="Helvetica"/>
              </a:rPr>
              <a:t>.</a:t>
            </a:r>
            <a:endParaRPr sz="2000" dirty="0">
              <a:latin typeface="Helvetica"/>
              <a:ea typeface="Helvetica"/>
              <a:cs typeface="Helvetica"/>
              <a:sym typeface="Helvetica"/>
            </a:endParaRP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1126696" y="977135"/>
            <a:ext cx="1064874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dirty="0">
                <a:solidFill>
                  <a:schemeClr val="accent1">
                    <a:lumMod val="60000"/>
                    <a:lumOff val="40000"/>
                  </a:schemeClr>
                </a:solidFill>
              </a:rPr>
              <a:t>Who We Are &amp; Why We’d Be Proud to Work With You</a:t>
            </a: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3" name="Picture 2" descr="Logo, company name&#10;&#10;Description automatically generated">
            <a:extLst>
              <a:ext uri="{FF2B5EF4-FFF2-40B4-BE49-F238E27FC236}">
                <a16:creationId xmlns:a16="http://schemas.microsoft.com/office/drawing/2014/main" id="{76FC0AD6-7887-4684-BEC7-2828C3131A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089567" y="189983"/>
            <a:ext cx="7455567"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a:t>
            </a:r>
          </a:p>
          <a:p>
            <a:pPr lvl="0">
              <a:defRPr sz="1800" b="0">
                <a:solidFill>
                  <a:srgbClr val="000000"/>
                </a:solidFill>
              </a:defRPr>
            </a:pPr>
            <a:r>
              <a:rPr lang="en-US" sz="3600" b="1" dirty="0">
                <a:solidFill>
                  <a:schemeClr val="accent1">
                    <a:lumMod val="60000"/>
                    <a:lumOff val="40000"/>
                  </a:schemeClr>
                </a:solidFill>
              </a:rPr>
              <a:t>Reduces Pro-Inflammatory Cytokines</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728300" y="1791536"/>
            <a:ext cx="6110699" cy="68190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a:defRPr sz="1800"/>
            </a:pPr>
            <a:endParaRPr lang="en-US" sz="2800" b="1" dirty="0">
              <a:solidFill>
                <a:schemeClr val="tx1"/>
              </a:solidFill>
              <a:latin typeface="Helvetica"/>
              <a:ea typeface="Helvetica"/>
              <a:cs typeface="Helvetica"/>
              <a:sym typeface="Helvetica"/>
            </a:endParaRPr>
          </a:p>
          <a:p>
            <a:pPr lvl="0" algn="l">
              <a:defRPr sz="1800"/>
            </a:pPr>
            <a:endParaRPr lang="en-US" sz="2800" b="1" dirty="0">
              <a:solidFill>
                <a:schemeClr val="tx1"/>
              </a:solidFill>
              <a:latin typeface="Helvetica"/>
              <a:ea typeface="Helvetica"/>
              <a:cs typeface="Helvetica"/>
              <a:sym typeface="Helvetica"/>
            </a:endParaRPr>
          </a:p>
          <a:p>
            <a:pPr lvl="0" algn="l">
              <a:defRPr sz="1800"/>
            </a:pPr>
            <a:endParaRPr lang="en-US" sz="2800" b="1" dirty="0">
              <a:solidFill>
                <a:schemeClr val="tx1"/>
              </a:solidFill>
              <a:latin typeface="Helvetica"/>
              <a:ea typeface="Helvetica"/>
              <a:cs typeface="Helvetica"/>
              <a:sym typeface="Helvetica"/>
            </a:endParaRPr>
          </a:p>
          <a:p>
            <a:pPr lvl="0" algn="l">
              <a:defRPr sz="1800"/>
            </a:pPr>
            <a:r>
              <a:rPr lang="en-US" sz="2000" dirty="0">
                <a:solidFill>
                  <a:schemeClr val="tx1"/>
                </a:solidFill>
                <a:latin typeface="Helvetica" panose="020B0604020202020204" pitchFamily="34" charset="0"/>
                <a:ea typeface="Helvetica"/>
                <a:cs typeface="Helvetica" panose="020B0604020202020204" pitchFamily="34" charset="0"/>
                <a:sym typeface="Helvetica"/>
              </a:rPr>
              <a:t>.</a:t>
            </a:r>
            <a:endParaRPr lang="en-US" sz="1000" b="1" dirty="0">
              <a:solidFill>
                <a:schemeClr val="tx1"/>
              </a:solidFill>
              <a:latin typeface="Helvetica"/>
              <a:ea typeface="Helvetica"/>
              <a:cs typeface="Helvetica"/>
              <a:sym typeface="Helvetica"/>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
        <p:nvSpPr>
          <p:cNvPr id="2" name="TextBox 1">
            <a:extLst>
              <a:ext uri="{FF2B5EF4-FFF2-40B4-BE49-F238E27FC236}">
                <a16:creationId xmlns:a16="http://schemas.microsoft.com/office/drawing/2014/main" id="{12CDEC5D-A29D-EC8D-0962-72107F270E0A}"/>
              </a:ext>
            </a:extLst>
          </p:cNvPr>
          <p:cNvSpPr txBox="1"/>
          <p:nvPr/>
        </p:nvSpPr>
        <p:spPr>
          <a:xfrm>
            <a:off x="1854200" y="5292074"/>
            <a:ext cx="9220199" cy="21954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Case Study: </a:t>
            </a:r>
            <a:r>
              <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In a family of 5, one person in the household tests positive for Covid19. How many others test positive. 60% is what’s expected. </a:t>
            </a:r>
          </a:p>
          <a:p>
            <a:pPr marL="0" marR="0" indent="0" algn="l" defTabSz="584200" rtl="0" fontAlgn="auto" latinLnBrk="1" hangingPunct="0">
              <a:lnSpc>
                <a:spcPct val="100000"/>
              </a:lnSpc>
              <a:spcBef>
                <a:spcPts val="0"/>
              </a:spcBef>
              <a:spcAft>
                <a:spcPts val="0"/>
              </a:spcAft>
              <a:buClrTx/>
              <a:buSzTx/>
              <a:buFontTx/>
              <a:buNone/>
              <a:tabLst/>
            </a:pPr>
            <a:endPar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r>
              <a:rPr lang="en-US" sz="2800" b="1" dirty="0">
                <a:solidFill>
                  <a:srgbClr val="000000"/>
                </a:solidFill>
                <a:latin typeface="Helvetica" panose="020B0604020202020204" pitchFamily="34" charset="0"/>
                <a:cs typeface="Helvetica" panose="020B0604020202020204" pitchFamily="34" charset="0"/>
              </a:rPr>
              <a:t>Case Study: </a:t>
            </a:r>
            <a:r>
              <a:rPr lang="en-US" sz="2000" dirty="0">
                <a:solidFill>
                  <a:srgbClr val="000000"/>
                </a:solidFill>
                <a:latin typeface="Helvetica" panose="020B0604020202020204" pitchFamily="34" charset="0"/>
                <a:cs typeface="Helvetica" panose="020B0604020202020204" pitchFamily="34" charset="0"/>
              </a:rPr>
              <a:t>Vaccinated person gets Covid19 and has sever symptoms </a:t>
            </a:r>
          </a:p>
          <a:p>
            <a:pPr marL="0" marR="0" indent="0" algn="l" defTabSz="584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panose="020B0604020202020204" pitchFamily="34" charset="0"/>
                <a:cs typeface="Helvetica" panose="020B0604020202020204" pitchFamily="34" charset="0"/>
              </a:rPr>
              <a:t>lasting 6-9 days. Less than a year later same person tests positive for Covid19 </a:t>
            </a:r>
          </a:p>
          <a:p>
            <a:pPr marL="0" marR="0" indent="0" algn="l" defTabSz="584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panose="020B0604020202020204" pitchFamily="34" charset="0"/>
                <a:cs typeface="Helvetica" panose="020B0604020202020204" pitchFamily="34" charset="0"/>
              </a:rPr>
              <a:t>and immediately starts taking  Tree of Life XL and/or Feel Well. </a:t>
            </a:r>
            <a:endPar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endParaRPr>
          </a:p>
        </p:txBody>
      </p:sp>
      <p:sp>
        <p:nvSpPr>
          <p:cNvPr id="6" name="TextBox 5">
            <a:extLst>
              <a:ext uri="{FF2B5EF4-FFF2-40B4-BE49-F238E27FC236}">
                <a16:creationId xmlns:a16="http://schemas.microsoft.com/office/drawing/2014/main" id="{60EEF1A4-FD9F-EF48-2F15-EDB759BA5EDD}"/>
              </a:ext>
            </a:extLst>
          </p:cNvPr>
          <p:cNvSpPr txBox="1"/>
          <p:nvPr/>
        </p:nvSpPr>
        <p:spPr>
          <a:xfrm>
            <a:off x="1168400" y="2178766"/>
            <a:ext cx="10591800" cy="24416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For the past 2 years I have been trying to understand the </a:t>
            </a:r>
          </a:p>
          <a:p>
            <a:pPr marL="0" marR="0" indent="0" algn="l"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correlation or causation </a:t>
            </a: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of the effectiveness of Olive Leaf </a:t>
            </a:r>
          </a:p>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Extract against </a:t>
            </a:r>
            <a:r>
              <a:rPr kumimoji="0" lang="en-US" sz="2800" b="1"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Covid19 and the Cytokine Storm</a:t>
            </a:r>
            <a:r>
              <a:rPr kumimoji="0" lang="en-US" sz="2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 </a:t>
            </a:r>
          </a:p>
          <a:p>
            <a:pPr marL="0" marR="0" indent="0" algn="l" defTabSz="584200" rtl="0" fontAlgn="auto" latinLnBrk="1" hangingPunct="0">
              <a:lnSpc>
                <a:spcPct val="100000"/>
              </a:lnSpc>
              <a:spcBef>
                <a:spcPts val="0"/>
              </a:spcBef>
              <a:spcAft>
                <a:spcPts val="0"/>
              </a:spcAft>
              <a:buClrTx/>
              <a:buSzTx/>
              <a:buFontTx/>
              <a:buNone/>
              <a:tabLst/>
            </a:pPr>
            <a:endParaRPr lang="en-US" sz="2800" dirty="0">
              <a:solidFill>
                <a:srgbClr val="000000"/>
              </a:solidFill>
              <a:latin typeface="Helvetica" panose="020B060402020202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The Nrf2 activator was the key. </a:t>
            </a:r>
            <a:r>
              <a:rPr lang="en-US" sz="2000" dirty="0">
                <a:solidFill>
                  <a:srgbClr val="000000"/>
                </a:solidFill>
                <a:latin typeface="Helvetica" panose="020B0604020202020204" pitchFamily="34" charset="0"/>
                <a:cs typeface="Helvetica" panose="020B0604020202020204" pitchFamily="34" charset="0"/>
              </a:rPr>
              <a:t>The Causation…</a:t>
            </a:r>
          </a:p>
          <a:p>
            <a:pPr marL="0" marR="0" indent="0" algn="l" defTabSz="584200" rtl="0" fontAlgn="auto" latinLnBrk="1" hangingPunct="0">
              <a:lnSpc>
                <a:spcPct val="100000"/>
              </a:lnSpc>
              <a:spcBef>
                <a:spcPts val="0"/>
              </a:spcBef>
              <a:spcAft>
                <a:spcPts val="0"/>
              </a:spcAft>
              <a:buClrTx/>
              <a:buSzTx/>
              <a:buFontTx/>
              <a:buNone/>
              <a:tabLst/>
            </a:pPr>
            <a:r>
              <a:rPr lang="en-US" sz="2000" dirty="0">
                <a:solidFill>
                  <a:srgbClr val="000000"/>
                </a:solidFill>
                <a:latin typeface="Helvetica" panose="020B0604020202020204" pitchFamily="34" charset="0"/>
                <a:cs typeface="Helvetica" panose="020B0604020202020204" pitchFamily="34" charset="0"/>
              </a:rPr>
              <a:t>				Hydroxytyrosol (HT) reduces the pro-inflammatory cytokines.</a:t>
            </a:r>
          </a:p>
        </p:txBody>
      </p:sp>
    </p:spTree>
    <p:extLst>
      <p:ext uri="{BB962C8B-B14F-4D97-AF65-F5344CB8AC3E}">
        <p14:creationId xmlns:p14="http://schemas.microsoft.com/office/powerpoint/2010/main" val="338026067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7" name="Shape 107"/>
          <p:cNvSpPr/>
          <p:nvPr/>
        </p:nvSpPr>
        <p:spPr>
          <a:xfrm>
            <a:off x="1320800" y="1891519"/>
            <a:ext cx="10439400" cy="54427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0" marR="0" algn="l">
              <a:spcBef>
                <a:spcPts val="0"/>
              </a:spcBef>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We know that we can neutralize free radicals and reduce/prevent damage they cause. What else could we do.  Another area that Hydroxytyrosol (HT) seems to influence is </a:t>
            </a:r>
          </a:p>
          <a:p>
            <a:pPr marL="0" marR="0" algn="l">
              <a:spcBef>
                <a:spcPts val="0"/>
              </a:spcBef>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Vitamin C. </a:t>
            </a:r>
          </a:p>
          <a:p>
            <a:pPr marL="0" marR="0" algn="l">
              <a:spcBef>
                <a:spcPts val="0"/>
              </a:spcBef>
            </a:pPr>
            <a:endPar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endParaRPr>
          </a:p>
          <a:p>
            <a:pPr marL="0" marR="0" algn="l">
              <a:spcBef>
                <a:spcPts val="0"/>
              </a:spcBef>
            </a:pP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There is some debate on the BEST Vitamin C “ascorbic acid”, Whole vitamin C, Liposomal C, however I am not going to go into that specifically.  Why did Vitamin C even hit my interest. </a:t>
            </a:r>
          </a:p>
          <a:p>
            <a:pPr marL="0" marR="0" algn="l">
              <a:spcBef>
                <a:spcPts val="0"/>
              </a:spcBef>
            </a:pPr>
            <a:endPar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endParaRPr>
          </a:p>
          <a:p>
            <a:pPr marL="0" marR="0" algn="l">
              <a:spcBef>
                <a:spcPts val="0"/>
              </a:spcBef>
            </a:pPr>
            <a:r>
              <a:rPr lang="en-US" sz="2800" b="1"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First,</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it was a part of a protocol to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reduce Cytokine Storm. Vitamin C, Vitamin D, Magnesium, Melatonin, and Zink. </a:t>
            </a:r>
          </a:p>
          <a:p>
            <a:pPr marL="0" marR="0" algn="l">
              <a:spcBef>
                <a:spcPts val="0"/>
              </a:spcBef>
            </a:pPr>
            <a:endPar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endParaRPr>
          </a:p>
          <a:p>
            <a:pPr marL="0" marR="0" algn="l">
              <a:spcBef>
                <a:spcPts val="0"/>
              </a:spcBef>
            </a:pPr>
            <a:r>
              <a:rPr lang="en-US" sz="2800" b="1" dirty="0">
                <a:solidFill>
                  <a:srgbClr val="212121"/>
                </a:solidFill>
                <a:latin typeface="Helvetica" panose="020B0604020202020204" pitchFamily="34" charset="0"/>
                <a:ea typeface="Calibri" panose="020F0502020204030204" pitchFamily="34" charset="0"/>
                <a:cs typeface="Helvetica" panose="020B0604020202020204" pitchFamily="34" charset="0"/>
              </a:rPr>
              <a:t>Second</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 </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most animals make their own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So,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is not even a vitamin. A “Vitamin” is a molecule that is required for normal human function, but the body does not produce.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is easily made from glucose in most animals.  In the species that cannot make it, this is due to mutations in the GLO (L-</a:t>
            </a:r>
            <a:r>
              <a:rPr lang="en-US" sz="2000" dirty="0" err="1">
                <a:solidFill>
                  <a:srgbClr val="212121"/>
                </a:solidFill>
                <a:effectLst/>
                <a:latin typeface="Helvetica" panose="020B0604020202020204" pitchFamily="34" charset="0"/>
                <a:ea typeface="Calibri" panose="020F0502020204030204" pitchFamily="34" charset="0"/>
                <a:cs typeface="Helvetica" panose="020B0604020202020204" pitchFamily="34" charset="0"/>
              </a:rPr>
              <a:t>gulono</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-y-lactone oxidase) gene which codes for the enzyme responsible for catalyzing the last step of </a:t>
            </a:r>
            <a:r>
              <a:rPr lang="en-US" sz="2000" dirty="0">
                <a:solidFill>
                  <a:srgbClr val="212121"/>
                </a:solidFill>
                <a:latin typeface="Helvetica" panose="020B0604020202020204" pitchFamily="34" charset="0"/>
                <a:ea typeface="Calibri" panose="020F0502020204030204" pitchFamily="34" charset="0"/>
                <a:cs typeface="Helvetica" panose="020B0604020202020204" pitchFamily="34" charset="0"/>
              </a:rPr>
              <a:t>Vitamin C</a:t>
            </a:r>
            <a:r>
              <a:rPr lang="en-US" sz="2000" dirty="0">
                <a:solidFill>
                  <a:srgbClr val="212121"/>
                </a:solidFill>
                <a:effectLst/>
                <a:latin typeface="Helvetica" panose="020B0604020202020204" pitchFamily="34" charset="0"/>
                <a:ea typeface="Calibri" panose="020F0502020204030204" pitchFamily="34" charset="0"/>
                <a:cs typeface="Helvetica" panose="020B0604020202020204" pitchFamily="34" charset="0"/>
              </a:rPr>
              <a:t> biosynthesis from glucose.</a:t>
            </a:r>
            <a:endParaRPr lang="en-US" sz="2000" b="1" dirty="0">
              <a:latin typeface="Helvetica" panose="020B0604020202020204" pitchFamily="34" charset="0"/>
              <a:ea typeface="Helvetica"/>
              <a:cs typeface="Helvetica" panose="020B0604020202020204" pitchFamily="34" charset="0"/>
              <a:sym typeface="Helvetica"/>
            </a:endParaRP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706724" y="466982"/>
            <a:ext cx="6221255"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a:defRPr sz="1800" b="0">
                <a:solidFill>
                  <a:srgbClr val="000000"/>
                </a:solidFill>
              </a:defRPr>
            </a:pPr>
            <a:r>
              <a:rPr lang="en-US" sz="3600" b="1" dirty="0">
                <a:solidFill>
                  <a:schemeClr val="accent1">
                    <a:lumMod val="60000"/>
                    <a:lumOff val="40000"/>
                  </a:schemeClr>
                </a:solidFill>
              </a:rPr>
              <a:t>Hydroxytyrosol Does Not Stop!</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Tree>
    <p:extLst>
      <p:ext uri="{BB962C8B-B14F-4D97-AF65-F5344CB8AC3E}">
        <p14:creationId xmlns:p14="http://schemas.microsoft.com/office/powerpoint/2010/main" val="39035100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p:nvPr/>
        </p:nvSpPr>
        <p:spPr>
          <a:xfrm>
            <a:off x="981717" y="1683348"/>
            <a:ext cx="10854684" cy="435688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0" marR="0" algn="l">
              <a:spcBef>
                <a:spcPts val="2000"/>
              </a:spcBef>
              <a:spcAft>
                <a:spcPts val="2000"/>
              </a:spcAft>
            </a:pP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In humans, the gene coding for this enzyme is present, but it is silent. No, we do not know why. In a small, unpublished, study… volunteers took olive leaf extract which contained </a:t>
            </a:r>
            <a:r>
              <a:rPr lang="en-US" sz="2000" b="1"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50mg of Hydroxytyrosol (HT). </a:t>
            </a: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Vitamin C blood levels increased between 50% and 200% after 1 week and 80% of the volunteers saw in increase after the first dose. Increases were observed up to 10 days into the two-week study. Dr. Levy believes that Hydroxytyrosol (HT) supplementation results in a stealth induction of the quiet enzyme in the liver and Vitamin C was produced </a:t>
            </a:r>
            <a:r>
              <a:rPr lang="en-US" sz="2000" dirty="0">
                <a:solidFill>
                  <a:srgbClr val="212121"/>
                </a:solidFill>
                <a:latin typeface="Helvetica" panose="020B0604020202020204" pitchFamily="34" charset="0"/>
                <a:ea typeface="Times New Roman" panose="02020603050405020304" pitchFamily="18" charset="0"/>
                <a:cs typeface="Helvetica" panose="020B0604020202020204" pitchFamily="34" charset="0"/>
              </a:rPr>
              <a:t>by the volunteer's </a:t>
            </a: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body. This would be a very large up hill battle to even discuss. What I am pointing out is the fact that your bodies have amazing abilities. Over the years I continue to find correlations to living healthy and olive leaf extract. I believe that one day I will be able to change these correlations to causations.</a:t>
            </a:r>
            <a:endParaRPr lang="en-US" sz="2000" dirty="0">
              <a:effectLst/>
              <a:latin typeface="Helvetica" panose="020B0604020202020204" pitchFamily="34" charset="0"/>
              <a:ea typeface="Times New Roman" panose="02020603050405020304" pitchFamily="18" charset="0"/>
              <a:cs typeface="Helvetica" panose="020B0604020202020204" pitchFamily="34" charset="0"/>
            </a:endParaRPr>
          </a:p>
          <a:p>
            <a:pPr marL="0" marR="0" algn="l">
              <a:spcBef>
                <a:spcPts val="2000"/>
              </a:spcBef>
              <a:spcAft>
                <a:spcPts val="2000"/>
              </a:spcAft>
            </a:pPr>
            <a:r>
              <a:rPr lang="en-US" sz="2000" dirty="0">
                <a:solidFill>
                  <a:srgbClr val="212121"/>
                </a:solidFill>
                <a:effectLst/>
                <a:latin typeface="Helvetica" panose="020B0604020202020204" pitchFamily="34" charset="0"/>
                <a:ea typeface="Times New Roman" panose="02020603050405020304" pitchFamily="18" charset="0"/>
                <a:cs typeface="Helvetica" panose="020B0604020202020204" pitchFamily="34" charset="0"/>
              </a:rPr>
              <a:t>Im not suggesting that there is a magic bullet in the world. However, the ability to decrease the quantity of supplements a person needs to take is huge.</a:t>
            </a:r>
          </a:p>
          <a:p>
            <a:pPr marL="0" marR="0" algn="l">
              <a:spcBef>
                <a:spcPts val="2000"/>
              </a:spcBef>
              <a:spcAft>
                <a:spcPts val="2000"/>
              </a:spcAft>
            </a:pPr>
            <a:endParaRPr lang="en-US" sz="800" b="1" dirty="0">
              <a:solidFill>
                <a:srgbClr val="212121"/>
              </a:solidFill>
              <a:latin typeface="Helvetica" panose="020B0604020202020204" pitchFamily="34" charset="0"/>
              <a:ea typeface="Times New Roman" panose="02020603050405020304" pitchFamily="18" charset="0"/>
              <a:cs typeface="Helvetica" panose="020B0604020202020204" pitchFamily="34" charset="0"/>
            </a:endParaRPr>
          </a:p>
          <a:p>
            <a:pPr marL="0" marR="0" algn="l">
              <a:spcBef>
                <a:spcPts val="2000"/>
              </a:spcBef>
              <a:spcAft>
                <a:spcPts val="2000"/>
              </a:spcAft>
            </a:pPr>
            <a:r>
              <a:rPr lang="en-US" sz="2800" b="1" dirty="0">
                <a:solidFill>
                  <a:srgbClr val="212121"/>
                </a:solidFill>
                <a:latin typeface="Helvetica" panose="020B0604020202020204" pitchFamily="34" charset="0"/>
                <a:ea typeface="Times New Roman" panose="02020603050405020304" pitchFamily="18" charset="0"/>
                <a:cs typeface="Helvetica" panose="020B0604020202020204" pitchFamily="34" charset="0"/>
              </a:rPr>
              <a:t>What did we do about it all                                                                                 this fascinating knowledge?</a:t>
            </a:r>
            <a:endParaRPr lang="en-US" sz="2800" b="1" dirty="0">
              <a:effectLst/>
              <a:latin typeface="Helvetica" panose="020B0604020202020204" pitchFamily="34" charset="0"/>
              <a:ea typeface="Times New Roman" panose="02020603050405020304" pitchFamily="18" charset="0"/>
              <a:cs typeface="Helvetica" panose="020B0604020202020204" pitchFamily="34" charset="0"/>
            </a:endParaRPr>
          </a:p>
        </p:txBody>
      </p:sp>
      <p:pic>
        <p:nvPicPr>
          <p:cNvPr id="3078" name="Picture 6" descr="Vitamin c in orange, pineapple and other fruit juice">
            <a:extLst>
              <a:ext uri="{FF2B5EF4-FFF2-40B4-BE49-F238E27FC236}">
                <a16:creationId xmlns:a16="http://schemas.microsoft.com/office/drawing/2014/main" id="{7854C9D3-6A15-DAD6-3DAD-70531A360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654" y="6040229"/>
            <a:ext cx="2085975" cy="2190750"/>
          </a:xfrm>
          <a:prstGeom prst="rect">
            <a:avLst/>
          </a:prstGeom>
          <a:noFill/>
          <a:extLst>
            <a:ext uri="{909E8E84-426E-40DD-AFC4-6F175D3DCCD1}">
              <a14:hiddenFill xmlns:a14="http://schemas.microsoft.com/office/drawing/2010/main">
                <a:solidFill>
                  <a:srgbClr val="FFFFFF"/>
                </a:solidFill>
              </a14:hiddenFill>
            </a:ext>
          </a:extLst>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665850" y="466982"/>
            <a:ext cx="630300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The Candida Disguise Dilemma</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3076" name="Picture 4" descr="Vitamin C - Wikipedia">
            <a:extLst>
              <a:ext uri="{FF2B5EF4-FFF2-40B4-BE49-F238E27FC236}">
                <a16:creationId xmlns:a16="http://schemas.microsoft.com/office/drawing/2014/main" id="{57785A5C-0709-3F30-78CB-4F109693D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6323">
            <a:off x="8972866" y="6311691"/>
            <a:ext cx="27813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3746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white bottle with a white label&#10;&#10;Description automatically generated">
            <a:extLst>
              <a:ext uri="{FF2B5EF4-FFF2-40B4-BE49-F238E27FC236}">
                <a16:creationId xmlns:a16="http://schemas.microsoft.com/office/drawing/2014/main" id="{13E94BD3-9FD5-2693-E6E4-6FC68E77B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064" y="1346840"/>
            <a:ext cx="5539665" cy="796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895876" y="466982"/>
            <a:ext cx="5842946"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The Origin of Hydroxytyrosol</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1051385" y="1916330"/>
            <a:ext cx="6898815" cy="6819063"/>
          </a:xfrm>
          <a:prstGeom prst="rect">
            <a:avLst/>
          </a:prstGeom>
          <a:ln w="12700">
            <a:miter lim="400000"/>
          </a:ln>
          <a:effectLst/>
          <a:extLst>
            <a:ext uri="{C572A759-6A51-4108-AA02-DFA0A04FC94B}">
              <ma14:wrappingTextBoxFlag xmlns="" xmlns:ma14="http://schemas.microsoft.com/office/mac/drawingml/2011/main" val="1"/>
            </a:ext>
          </a:extLst>
        </p:spPr>
        <p:txBody>
          <a:bodyPr lIns="0" tIns="0" rIns="0" bIns="0"/>
          <a:lstStyle/>
          <a:p>
            <a:pPr lvl="0" algn="l">
              <a:defRPr sz="1800"/>
            </a:pPr>
            <a:r>
              <a:rPr lang="en-US" sz="2800" b="1" dirty="0">
                <a:solidFill>
                  <a:schemeClr val="tx1"/>
                </a:solidFill>
                <a:latin typeface="Helvetica"/>
                <a:ea typeface="Helvetica"/>
                <a:cs typeface="Helvetica"/>
                <a:sym typeface="Helvetica"/>
              </a:rPr>
              <a:t>What is HT-18? </a:t>
            </a:r>
          </a:p>
          <a:p>
            <a:pPr algn="l">
              <a:defRPr sz="1800"/>
            </a:pPr>
            <a:r>
              <a:rPr lang="en-US" sz="2000" dirty="0">
                <a:solidFill>
                  <a:schemeClr val="tx1"/>
                </a:solidFill>
                <a:latin typeface="Helvetica" panose="020B0604020202020204" pitchFamily="34" charset="0"/>
                <a:ea typeface="Helvetica"/>
                <a:cs typeface="Helvetica" panose="020B0604020202020204" pitchFamily="34" charset="0"/>
                <a:sym typeface="Helvetica"/>
              </a:rPr>
              <a:t>HT-18 is a powerful antioxidant that rapidly absorbs into your body supporting defense against free radicals. It contains a minimum of 18% Oleuropein and hydroxytyrosol along with 18 proprietary active ingredients that also offers immune boosting support.</a:t>
            </a:r>
          </a:p>
          <a:p>
            <a:pPr algn="l">
              <a:defRPr sz="1800"/>
            </a:pPr>
            <a:endParaRPr lang="en-US" sz="20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r>
              <a:rPr lang="en-US" sz="2800" b="1" dirty="0">
                <a:solidFill>
                  <a:schemeClr val="tx1"/>
                </a:solidFill>
                <a:latin typeface="Helvetica" panose="020B0604020202020204" pitchFamily="34" charset="0"/>
                <a:ea typeface="Helvetica"/>
                <a:cs typeface="Helvetica" panose="020B0604020202020204" pitchFamily="34" charset="0"/>
                <a:sym typeface="Helvetica"/>
              </a:rPr>
              <a:t>Correlation vs Causation</a:t>
            </a:r>
          </a:p>
          <a:p>
            <a:pPr algn="l">
              <a:defRPr sz="1800"/>
            </a:pPr>
            <a:r>
              <a:rPr lang="en-US" sz="2000" b="1" dirty="0">
                <a:solidFill>
                  <a:schemeClr val="tx1"/>
                </a:solidFill>
                <a:latin typeface="Helvetica" panose="020B0604020202020204" pitchFamily="34" charset="0"/>
                <a:ea typeface="Helvetica"/>
                <a:cs typeface="Helvetica" panose="020B0604020202020204" pitchFamily="34" charset="0"/>
                <a:sym typeface="Helvetica"/>
              </a:rPr>
              <a:t>What do we know!</a:t>
            </a:r>
          </a:p>
          <a:p>
            <a:pPr algn="l">
              <a:defRPr sz="1800"/>
            </a:pPr>
            <a:r>
              <a:rPr lang="en-US" sz="2000" b="1" dirty="0">
                <a:solidFill>
                  <a:schemeClr val="tx1"/>
                </a:solidFill>
                <a:latin typeface="Helvetica" panose="020B0604020202020204" pitchFamily="34" charset="0"/>
                <a:ea typeface="Helvetica"/>
                <a:cs typeface="Helvetica" panose="020B0604020202020204" pitchFamily="34" charset="0"/>
                <a:sym typeface="Helvetica"/>
              </a:rPr>
              <a:t>	WBC Potency Increases</a:t>
            </a:r>
          </a:p>
          <a:p>
            <a:pPr algn="l">
              <a:defRPr sz="1800"/>
            </a:pPr>
            <a:r>
              <a:rPr lang="en-US" sz="2000" b="1" dirty="0">
                <a:solidFill>
                  <a:schemeClr val="tx1"/>
                </a:solidFill>
                <a:latin typeface="Helvetica" panose="020B0604020202020204" pitchFamily="34" charset="0"/>
                <a:ea typeface="Helvetica"/>
                <a:cs typeface="Helvetica" panose="020B0604020202020204" pitchFamily="34" charset="0"/>
                <a:sym typeface="Helvetica"/>
              </a:rPr>
              <a:t>	Vitamin C Levels Increase</a:t>
            </a:r>
          </a:p>
          <a:p>
            <a:pPr algn="l">
              <a:defRPr sz="1800"/>
            </a:pPr>
            <a:r>
              <a:rPr lang="en-US" sz="2000" dirty="0">
                <a:solidFill>
                  <a:srgbClr val="000000"/>
                </a:solidFill>
                <a:latin typeface="Helvetica" panose="020B0604020202020204" pitchFamily="34" charset="0"/>
                <a:cs typeface="Helvetica" panose="020B0604020202020204" pitchFamily="34" charset="0"/>
              </a:rPr>
              <a:t>	</a:t>
            </a:r>
            <a:r>
              <a:rPr lang="en-US" sz="2000" b="1" dirty="0">
                <a:solidFill>
                  <a:srgbClr val="000000"/>
                </a:solidFill>
                <a:latin typeface="Helvetica" panose="020B0604020202020204" pitchFamily="34" charset="0"/>
                <a:cs typeface="Helvetica" panose="020B0604020202020204" pitchFamily="34" charset="0"/>
              </a:rPr>
              <a:t>Reduction in Pro-Inflammatory Cytokines</a:t>
            </a:r>
            <a:endParaRPr lang="en-US" sz="20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endParaRPr lang="en-US" sz="20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endParaRPr lang="en-US" sz="2800" b="1" dirty="0">
              <a:solidFill>
                <a:schemeClr val="tx1"/>
              </a:solidFill>
              <a:latin typeface="Helvetica" panose="020B0604020202020204" pitchFamily="34" charset="0"/>
              <a:ea typeface="Helvetica"/>
              <a:cs typeface="Helvetica" panose="020B0604020202020204" pitchFamily="34" charset="0"/>
              <a:sym typeface="Helvetica"/>
            </a:endParaRPr>
          </a:p>
          <a:p>
            <a:pPr algn="l">
              <a:defRPr sz="1800"/>
            </a:pPr>
            <a:r>
              <a:rPr lang="en-US" sz="2800" b="1" dirty="0">
                <a:solidFill>
                  <a:schemeClr val="tx1"/>
                </a:solidFill>
                <a:latin typeface="Helvetica" panose="020B0604020202020204" pitchFamily="34" charset="0"/>
                <a:ea typeface="Helvetica"/>
                <a:cs typeface="Helvetica" panose="020B0604020202020204" pitchFamily="34" charset="0"/>
                <a:sym typeface="Helvetica"/>
              </a:rPr>
              <a:t>We have great markers. </a:t>
            </a:r>
          </a:p>
          <a:p>
            <a:pPr algn="l">
              <a:defRPr sz="1800"/>
            </a:pPr>
            <a:r>
              <a:rPr lang="en-US" sz="2800" b="1" dirty="0">
                <a:solidFill>
                  <a:schemeClr val="tx1"/>
                </a:solidFill>
                <a:latin typeface="Helvetica" panose="020B0604020202020204" pitchFamily="34" charset="0"/>
                <a:ea typeface="Helvetica"/>
                <a:cs typeface="Helvetica" panose="020B0604020202020204" pitchFamily="34" charset="0"/>
                <a:sym typeface="Helvetica"/>
              </a:rPr>
              <a:t>This time we focused heavily on Hydroxytyrosol (HT).</a:t>
            </a:r>
            <a:endParaRPr lang="en-US" sz="2800" b="1" dirty="0">
              <a:solidFill>
                <a:schemeClr val="tx1"/>
              </a:solidFill>
              <a:latin typeface="Helvetica"/>
              <a:ea typeface="Helvetica"/>
              <a:cs typeface="Helvetica"/>
              <a:sym typeface="Helvetica"/>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marL="0" marR="0" indent="0" algn="l" defTabSz="584200" rtl="0" fontAlgn="auto" latinLnBrk="1" hangingPunct="0">
              <a:lnSpc>
                <a:spcPct val="100000"/>
              </a:lnSpc>
              <a:spcBef>
                <a:spcPts val="0"/>
              </a:spcBef>
              <a:spcAft>
                <a:spcPts val="0"/>
              </a:spcAft>
              <a:buClrTx/>
              <a:buSzTx/>
              <a:buFontTx/>
              <a:buNone/>
              <a:tabLst/>
            </a:pPr>
            <a:endParaRPr lang="en-US" sz="1800" dirty="0">
              <a:solidFill>
                <a:schemeClr val="tx1"/>
              </a:solidFill>
              <a:latin typeface="Helvetica" panose="020B060402020202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Tree>
    <p:extLst>
      <p:ext uri="{BB962C8B-B14F-4D97-AF65-F5344CB8AC3E}">
        <p14:creationId xmlns:p14="http://schemas.microsoft.com/office/powerpoint/2010/main" val="3338352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white container with a blue label&#10;&#10;Description automatically generated with low confidence">
            <a:extLst>
              <a:ext uri="{FF2B5EF4-FFF2-40B4-BE49-F238E27FC236}">
                <a16:creationId xmlns:a16="http://schemas.microsoft.com/office/drawing/2014/main" id="{AD186B2C-EC04-DE81-C095-D3952DB362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2072" y="1962150"/>
            <a:ext cx="4846429" cy="6972302"/>
          </a:xfrm>
          <a:prstGeom prst="rect">
            <a:avLst/>
          </a:prstGeom>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732370" y="189983"/>
            <a:ext cx="6169959"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Hydroxytyrosol:</a:t>
            </a:r>
          </a:p>
          <a:p>
            <a:pPr lvl="0">
              <a:defRPr sz="1800" b="0">
                <a:solidFill>
                  <a:srgbClr val="000000"/>
                </a:solidFill>
              </a:defRPr>
            </a:pPr>
            <a:r>
              <a:rPr lang="en-US" sz="3600" b="1" dirty="0">
                <a:solidFill>
                  <a:schemeClr val="accent1">
                    <a:lumMod val="60000"/>
                    <a:lumOff val="40000"/>
                  </a:schemeClr>
                </a:solidFill>
              </a:rPr>
              <a:t>Dosing and Recommendations</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07" name="Shape 107"/>
          <p:cNvSpPr/>
          <p:nvPr/>
        </p:nvSpPr>
        <p:spPr>
          <a:xfrm>
            <a:off x="1701800" y="1914945"/>
            <a:ext cx="7086600" cy="1989929"/>
          </a:xfrm>
          <a:prstGeom prst="rect">
            <a:avLst/>
          </a:prstGeom>
          <a:ln w="12700">
            <a:miter lim="400000"/>
          </a:ln>
          <a:effectLst/>
          <a:extLst>
            <a:ext uri="{C572A759-6A51-4108-AA02-DFA0A04FC94B}">
              <ma14:wrappingTextBoxFlag xmlns:ma14="http://schemas.microsoft.com/office/mac/drawingml/2011/main" xmlns="" val="1"/>
            </a:ext>
          </a:extLst>
        </p:spPr>
        <p:txBody>
          <a:bodyPr lIns="0" tIns="0" rIns="0" bIns="0"/>
          <a:lstStyle/>
          <a:p>
            <a:pPr lvl="0" algn="l">
              <a:defRPr sz="1800"/>
            </a:pPr>
            <a:r>
              <a:rPr lang="en-US" sz="2800" b="1" dirty="0">
                <a:solidFill>
                  <a:schemeClr val="tx1"/>
                </a:solidFill>
                <a:latin typeface="Helvetica"/>
                <a:ea typeface="Helvetica"/>
                <a:cs typeface="Helvetica"/>
                <a:sym typeface="Helvetica"/>
              </a:rPr>
              <a:t>Remember the Mediterranean diet. </a:t>
            </a:r>
            <a:r>
              <a:rPr lang="en-US" sz="2000" dirty="0">
                <a:solidFill>
                  <a:schemeClr val="tx1"/>
                </a:solidFill>
                <a:latin typeface="Helvetica"/>
                <a:ea typeface="Helvetica"/>
                <a:cs typeface="Helvetica"/>
                <a:sym typeface="Helvetica"/>
              </a:rPr>
              <a:t>HT-18 is a daily maintenance product. We are working on your body daily overtime. For acute and chronic conditions, you will want to use Tree of Life XL and Feel Well.</a:t>
            </a: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pic>
        <p:nvPicPr>
          <p:cNvPr id="10" name="Picture 9" descr="A white bottle with a label&#10;&#10;Description automatically generated">
            <a:extLst>
              <a:ext uri="{FF2B5EF4-FFF2-40B4-BE49-F238E27FC236}">
                <a16:creationId xmlns:a16="http://schemas.microsoft.com/office/drawing/2014/main" id="{669FE3F1-BC2C-44B7-1EB1-CF10B5171A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857" y="3637519"/>
            <a:ext cx="3655472" cy="5258934"/>
          </a:xfrm>
          <a:prstGeom prst="rect">
            <a:avLst/>
          </a:prstGeom>
        </p:spPr>
      </p:pic>
      <p:sp>
        <p:nvSpPr>
          <p:cNvPr id="11" name="Shape 107">
            <a:extLst>
              <a:ext uri="{FF2B5EF4-FFF2-40B4-BE49-F238E27FC236}">
                <a16:creationId xmlns:a16="http://schemas.microsoft.com/office/drawing/2014/main" id="{D608D981-8F2D-B05A-74B9-44C7E9494E8F}"/>
              </a:ext>
            </a:extLst>
          </p:cNvPr>
          <p:cNvSpPr/>
          <p:nvPr/>
        </p:nvSpPr>
        <p:spPr>
          <a:xfrm>
            <a:off x="1689101" y="3694669"/>
            <a:ext cx="4864628" cy="4621054"/>
          </a:xfrm>
          <a:prstGeom prst="rect">
            <a:avLst/>
          </a:prstGeom>
          <a:ln w="12700">
            <a:miter lim="400000"/>
          </a:ln>
          <a:effectLst/>
          <a:extLst>
            <a:ext uri="{C572A759-6A51-4108-AA02-DFA0A04FC94B}">
              <ma14:wrappingTextBoxFlag xmlns:ma14="http://schemas.microsoft.com/office/mac/drawingml/2011/main" xmlns="" val="1"/>
            </a:ext>
          </a:extLst>
        </p:spPr>
        <p:txBody>
          <a:bodyPr lIns="0" tIns="0" rIns="0" bIns="0"/>
          <a:lstStyle/>
          <a:p>
            <a:pPr lvl="0" algn="l">
              <a:defRPr sz="1800"/>
            </a:pPr>
            <a:r>
              <a:rPr lang="en-US" sz="2800" b="1" dirty="0">
                <a:solidFill>
                  <a:schemeClr val="tx1"/>
                </a:solidFill>
                <a:latin typeface="Helvetica"/>
                <a:ea typeface="Helvetica"/>
                <a:cs typeface="Helvetica"/>
                <a:sym typeface="Helvetica"/>
              </a:rPr>
              <a:t>Acute Issue: Feel Well </a:t>
            </a:r>
          </a:p>
          <a:p>
            <a:pPr algn="l">
              <a:defRPr sz="1800"/>
            </a:pPr>
            <a:r>
              <a:rPr lang="en-US" sz="2000" dirty="0">
                <a:solidFill>
                  <a:schemeClr val="tx1"/>
                </a:solidFill>
                <a:latin typeface="Helvetica" panose="020B0604020202020204" pitchFamily="34" charset="0"/>
                <a:ea typeface="Helvetica"/>
                <a:cs typeface="Helvetica" panose="020B0604020202020204" pitchFamily="34" charset="0"/>
                <a:sym typeface="Helvetica"/>
              </a:rPr>
              <a:t>2 Tablets 4 times daily for three days. It is important not to stop taking the product even though symptoms subside in as little as two hours and in most cases within 10 hours.</a:t>
            </a:r>
          </a:p>
          <a:p>
            <a:pPr algn="l">
              <a:defRPr sz="1800"/>
            </a:pPr>
            <a:endParaRPr lang="en-US" sz="2000" dirty="0">
              <a:solidFill>
                <a:schemeClr val="tx1"/>
              </a:solidFill>
              <a:latin typeface="Helvetica" panose="020B0604020202020204" pitchFamily="34" charset="0"/>
              <a:cs typeface="Helvetica" panose="020B0604020202020204" pitchFamily="34" charset="0"/>
              <a:sym typeface="Helvetica"/>
            </a:endParaRPr>
          </a:p>
          <a:p>
            <a:pPr lvl="0" algn="l">
              <a:defRPr sz="1800"/>
            </a:pPr>
            <a:r>
              <a:rPr lang="en-US" sz="2400" b="1" dirty="0">
                <a:solidFill>
                  <a:schemeClr val="tx1"/>
                </a:solidFill>
                <a:latin typeface="Helvetica"/>
                <a:ea typeface="Helvetica"/>
                <a:cs typeface="Helvetica"/>
                <a:sym typeface="Helvetica"/>
              </a:rPr>
              <a:t>Chronic Issue: Tree of Life XL </a:t>
            </a:r>
          </a:p>
          <a:p>
            <a:pPr algn="l">
              <a:defRPr sz="1800"/>
            </a:pPr>
            <a:r>
              <a:rPr lang="en-US" sz="1800" dirty="0">
                <a:solidFill>
                  <a:schemeClr val="tx1"/>
                </a:solidFill>
                <a:latin typeface="Helvetica" panose="020B0604020202020204" pitchFamily="34" charset="0"/>
                <a:ea typeface="Helvetica"/>
                <a:cs typeface="Helvetica" panose="020B0604020202020204" pitchFamily="34" charset="0"/>
                <a:sym typeface="Helvetica"/>
              </a:rPr>
              <a:t>2 Tablets 3 times daily. Chronic issues did not happen overnight, and results will take time. Example: 80% overgrowth of candida will take 4-6 months for complete elimination. However, results will usually be seen within the first 30 days.</a:t>
            </a:r>
            <a:endParaRPr lang="en-US" sz="1800" dirty="0">
              <a:solidFill>
                <a:schemeClr val="tx1"/>
              </a:solidFill>
              <a:latin typeface="Helvetica" panose="020B060402020202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chemeClr val="tx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Tree>
    <p:extLst>
      <p:ext uri="{BB962C8B-B14F-4D97-AF65-F5344CB8AC3E}">
        <p14:creationId xmlns:p14="http://schemas.microsoft.com/office/powerpoint/2010/main" val="11297848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 name="Shape 108">
            <a:extLst>
              <a:ext uri="{FF2B5EF4-FFF2-40B4-BE49-F238E27FC236}">
                <a16:creationId xmlns:a16="http://schemas.microsoft.com/office/drawing/2014/main" id="{084E4099-7A51-1C80-B7FF-96AEC2647D46}"/>
              </a:ext>
            </a:extLst>
          </p:cNvPr>
          <p:cNvSpPr/>
          <p:nvPr/>
        </p:nvSpPr>
        <p:spPr>
          <a:xfrm>
            <a:off x="7064846" y="1225311"/>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4" name="Rectangle 2">
            <a:extLst>
              <a:ext uri="{FF2B5EF4-FFF2-40B4-BE49-F238E27FC236}">
                <a16:creationId xmlns:a16="http://schemas.microsoft.com/office/drawing/2014/main" id="{8AE23BF7-5A5C-A633-9B5B-CB2E0A2C0215}"/>
              </a:ext>
            </a:extLst>
          </p:cNvPr>
          <p:cNvSpPr>
            <a:spLocks noChangeArrowheads="1"/>
          </p:cNvSpPr>
          <p:nvPr/>
        </p:nvSpPr>
        <p:spPr bwMode="auto">
          <a:xfrm rot="5400000">
            <a:off x="4796154" y="-656911"/>
            <a:ext cx="656590" cy="9055099"/>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5" name="Rectangle 2">
            <a:extLst>
              <a:ext uri="{FF2B5EF4-FFF2-40B4-BE49-F238E27FC236}">
                <a16:creationId xmlns:a16="http://schemas.microsoft.com/office/drawing/2014/main" id="{FCFBCC3A-6311-3321-CC49-7D7AD57E3AC0}"/>
              </a:ext>
            </a:extLst>
          </p:cNvPr>
          <p:cNvSpPr>
            <a:spLocks noChangeArrowheads="1"/>
          </p:cNvSpPr>
          <p:nvPr/>
        </p:nvSpPr>
        <p:spPr bwMode="auto">
          <a:xfrm rot="5400000">
            <a:off x="2509981" y="788964"/>
            <a:ext cx="1203036" cy="6172200"/>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6" name="Shape 34">
            <a:extLst>
              <a:ext uri="{FF2B5EF4-FFF2-40B4-BE49-F238E27FC236}">
                <a16:creationId xmlns:a16="http://schemas.microsoft.com/office/drawing/2014/main" id="{39377157-2A4B-8BE5-F7D1-D5C400479AB3}"/>
              </a:ext>
            </a:extLst>
          </p:cNvPr>
          <p:cNvSpPr/>
          <p:nvPr/>
        </p:nvSpPr>
        <p:spPr>
          <a:xfrm>
            <a:off x="926707" y="2812607"/>
            <a:ext cx="8546737" cy="71814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a:pPr>
            <a:r>
              <a:rPr lang="en-US" sz="4000" b="1" dirty="0">
                <a:solidFill>
                  <a:schemeClr val="tx1"/>
                </a:solidFill>
                <a:latin typeface="Helvetica"/>
                <a:ea typeface="Helvetica"/>
                <a:cs typeface="Helvetica"/>
                <a:sym typeface="Helvetica"/>
              </a:rPr>
              <a:t>Remember the Mediterranean Diet</a:t>
            </a:r>
            <a:r>
              <a:rPr sz="3700" dirty="0"/>
              <a:t> </a:t>
            </a:r>
          </a:p>
        </p:txBody>
      </p:sp>
      <p:pic>
        <p:nvPicPr>
          <p:cNvPr id="8" name="Picture 7" descr="Logo, company name&#10;&#10;Description automatically generated">
            <a:extLst>
              <a:ext uri="{FF2B5EF4-FFF2-40B4-BE49-F238E27FC236}">
                <a16:creationId xmlns:a16="http://schemas.microsoft.com/office/drawing/2014/main" id="{EAF9AD51-9989-F649-D624-7AE2E5A46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53" y="307026"/>
            <a:ext cx="6388150" cy="2330707"/>
          </a:xfrm>
          <a:prstGeom prst="rect">
            <a:avLst/>
          </a:prstGeom>
        </p:spPr>
      </p:pic>
      <p:sp>
        <p:nvSpPr>
          <p:cNvPr id="107" name="Shape 107"/>
          <p:cNvSpPr/>
          <p:nvPr/>
        </p:nvSpPr>
        <p:spPr>
          <a:xfrm>
            <a:off x="1159461" y="3991690"/>
            <a:ext cx="12016083" cy="641428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Cardiovascular Diseases</a:t>
            </a: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Cancer</a:t>
            </a:r>
            <a:endParaRPr lang="en-US" sz="2800" b="1"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Neurodegeneration</a:t>
            </a:r>
            <a:endParaRPr lang="en-US" sz="2800" b="1"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Decreased Risk of Metabolic Diseases</a:t>
            </a:r>
          </a:p>
          <a:p>
            <a:pPr marL="457200" marR="0" indent="-457200" algn="l" defTabSz="584200" rtl="0" fontAlgn="auto" latinLnBrk="1" hangingPunct="0">
              <a:lnSpc>
                <a:spcPct val="100000"/>
              </a:lnSpc>
              <a:spcBef>
                <a:spcPts val="0"/>
              </a:spcBef>
              <a:spcAft>
                <a:spcPts val="0"/>
              </a:spcAft>
              <a:buClrTx/>
              <a:buSzTx/>
              <a:buFont typeface="Wingdings" panose="05000000000000000000" pitchFamily="2" charset="2"/>
              <a:buChar char="Ø"/>
              <a:tabLst/>
            </a:pPr>
            <a:r>
              <a:rPr lang="en-US" sz="2800" b="1" dirty="0">
                <a:solidFill>
                  <a:schemeClr val="tx1"/>
                </a:solidFill>
                <a:latin typeface="Helvetica" panose="020B0604020202020204" pitchFamily="34" charset="0"/>
                <a:ea typeface="Calibri" panose="020F0502020204030204" pitchFamily="34" charset="0"/>
                <a:cs typeface="Helvetica" panose="020B0604020202020204" pitchFamily="34" charset="0"/>
              </a:rPr>
              <a:t>Reduces the Pro-Inflammatory Cytokines</a:t>
            </a:r>
            <a:endParaRPr lang="en-US" sz="2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latin typeface="Helvetica" panose="020B0604020202020204" pitchFamily="34" charset="0"/>
                <a:ea typeface="Calibri" panose="020F0502020204030204" pitchFamily="34" charset="0"/>
                <a:cs typeface="Helvetica" panose="020B0604020202020204" pitchFamily="34" charset="0"/>
              </a:rPr>
              <a:t>		You have the resources available to educate yourself </a:t>
            </a: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latin typeface="Helvetica" panose="020B0604020202020204" pitchFamily="34" charset="0"/>
                <a:ea typeface="Calibri" panose="020F0502020204030204" pitchFamily="34" charset="0"/>
                <a:cs typeface="Helvetica" panose="020B0604020202020204" pitchFamily="34" charset="0"/>
              </a:rPr>
              <a:t>		and your patient’s!</a:t>
            </a:r>
          </a:p>
          <a:p>
            <a:pPr marL="0" marR="0" indent="0" algn="l" defTabSz="584200" rtl="0" fontAlgn="auto" latinLnBrk="1" hangingPunct="0">
              <a:lnSpc>
                <a:spcPct val="100000"/>
              </a:lnSpc>
              <a:spcBef>
                <a:spcPts val="0"/>
              </a:spcBef>
              <a:spcAft>
                <a:spcPts val="0"/>
              </a:spcAft>
              <a:buClrTx/>
              <a:buSzTx/>
              <a:buFontTx/>
              <a:buNone/>
              <a:tabLst/>
            </a:pPr>
            <a:endParaRPr lang="en-US" sz="3200" b="1" dirty="0">
              <a:solidFill>
                <a:schemeClr val="tx1"/>
              </a:solidFill>
              <a:latin typeface="Helvetica" panose="020B0604020202020204" pitchFamily="34" charset="0"/>
              <a:ea typeface="Calibri" panose="020F0502020204030204" pitchFamily="34" charset="0"/>
              <a:cs typeface="Helvetica" panose="020B0604020202020204" pitchFamily="34" charset="0"/>
            </a:endParaRP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a:t>
            </a:r>
            <a:r>
              <a:rPr lang="en-US" sz="48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Take the first step!</a:t>
            </a:r>
          </a:p>
          <a:p>
            <a:pPr marL="0" marR="0" indent="0" algn="l" defTabSz="584200" rtl="0" fontAlgn="auto" latinLnBrk="1"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tx1"/>
                </a:solidFill>
                <a:uFillTx/>
                <a:latin typeface="Helvetica" panose="020B0604020202020204" pitchFamily="34" charset="0"/>
                <a:cs typeface="Helvetica" panose="020B0604020202020204" pitchFamily="34" charset="0"/>
                <a:sym typeface="Helvetica Light"/>
              </a:rPr>
              <a:t>				</a:t>
            </a:r>
          </a:p>
          <a:p>
            <a:pPr marL="0" marR="0" indent="0" algn="l" defTabSz="584200" rtl="0" fontAlgn="auto" latinLnBrk="1" hangingPunct="0">
              <a:lnSpc>
                <a:spcPct val="100000"/>
              </a:lnSpc>
              <a:spcBef>
                <a:spcPts val="0"/>
              </a:spcBef>
              <a:spcAft>
                <a:spcPts val="0"/>
              </a:spcAft>
              <a:buClrTx/>
              <a:buSzTx/>
              <a:buFontTx/>
              <a:buNone/>
              <a:tabLst/>
            </a:pPr>
            <a:r>
              <a:rPr lang="en-US" sz="3200" b="1" dirty="0">
                <a:solidFill>
                  <a:schemeClr val="tx1"/>
                </a:solidFill>
                <a:latin typeface="Helvetica" panose="020B0604020202020204" pitchFamily="34" charset="0"/>
                <a:cs typeface="Helvetica" panose="020B0604020202020204" pitchFamily="34" charset="0"/>
              </a:rPr>
              <a:t>				</a:t>
            </a:r>
            <a:r>
              <a:rPr lang="en-US" sz="3200" b="1" dirty="0">
                <a:solidFill>
                  <a:schemeClr val="bg1"/>
                </a:solidFill>
                <a:latin typeface="Helvetica" panose="020B0604020202020204" pitchFamily="34" charset="0"/>
                <a:cs typeface="Helvetica" panose="020B0604020202020204" pitchFamily="34" charset="0"/>
              </a:rPr>
              <a:t>  </a:t>
            </a:r>
            <a:r>
              <a:rPr kumimoji="0" lang="en-US" sz="4800" b="1" i="0" u="none" strike="noStrike" cap="none" spc="0" normalizeH="0" baseline="0" dirty="0">
                <a:ln>
                  <a:noFill/>
                </a:ln>
                <a:solidFill>
                  <a:schemeClr val="bg1"/>
                </a:solidFill>
                <a:uFillTx/>
                <a:latin typeface="Helvetica" panose="020B0604020202020204" pitchFamily="34" charset="0"/>
                <a:cs typeface="Helvetica" panose="020B0604020202020204" pitchFamily="34" charset="0"/>
                <a:sym typeface="Helvetica Light"/>
              </a:rPr>
              <a:t>www.</a:t>
            </a:r>
            <a:r>
              <a:rPr lang="en-US" sz="4800" b="1" dirty="0">
                <a:solidFill>
                  <a:schemeClr val="bg1"/>
                </a:solidFill>
                <a:latin typeface="Helvetica" panose="020B0604020202020204" pitchFamily="34" charset="0"/>
                <a:cs typeface="Helvetica" panose="020B0604020202020204" pitchFamily="34" charset="0"/>
              </a:rPr>
              <a:t>REV22-2</a:t>
            </a:r>
            <a:r>
              <a:rPr kumimoji="0" lang="en-US" sz="4800" b="1" i="0" u="none" strike="noStrike" cap="none" spc="0" normalizeH="0" baseline="0" dirty="0">
                <a:ln>
                  <a:noFill/>
                </a:ln>
                <a:solidFill>
                  <a:schemeClr val="bg1"/>
                </a:solidFill>
                <a:uFillTx/>
                <a:latin typeface="Helvetica" panose="020B0604020202020204" pitchFamily="34" charset="0"/>
                <a:cs typeface="Helvetica" panose="020B0604020202020204" pitchFamily="34" charset="0"/>
                <a:sym typeface="Helvetica Light"/>
              </a:rPr>
              <a:t>.com</a:t>
            </a:r>
            <a:endParaRPr kumimoji="0" lang="en-US" sz="4800" b="0"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endParaRPr>
          </a:p>
          <a:p>
            <a:pPr lvl="0" algn="l">
              <a:defRPr sz="1800"/>
            </a:pPr>
            <a:r>
              <a:rPr lang="en-US" sz="1800" b="1" dirty="0">
                <a:ea typeface="Helvetica"/>
                <a:cs typeface="Helvetica"/>
                <a:sym typeface="Helvetica"/>
              </a:rPr>
              <a:t> </a:t>
            </a:r>
            <a:endParaRPr lang="en-US" sz="2000" b="1" dirty="0">
              <a:latin typeface="Helvetica"/>
              <a:ea typeface="Helvetica"/>
              <a:cs typeface="Helvetica"/>
              <a:sym typeface="Helvetica"/>
            </a:endParaRPr>
          </a:p>
          <a:p>
            <a:pPr lvl="0" algn="l">
              <a:defRPr sz="1800"/>
            </a:pPr>
            <a:endParaRPr lang="en-US" sz="1800" b="1" dirty="0">
              <a:latin typeface="Helvetica"/>
              <a:ea typeface="Helvetica"/>
              <a:cs typeface="Helvetica"/>
              <a:sym typeface="Helvetica"/>
            </a:endParaRPr>
          </a:p>
        </p:txBody>
      </p:sp>
    </p:spTree>
    <p:extLst>
      <p:ext uri="{BB962C8B-B14F-4D97-AF65-F5344CB8AC3E}">
        <p14:creationId xmlns:p14="http://schemas.microsoft.com/office/powerpoint/2010/main" val="192539948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7064846" y="1225311"/>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1" name="Rectangle 2"/>
          <p:cNvSpPr>
            <a:spLocks noChangeArrowheads="1"/>
          </p:cNvSpPr>
          <p:nvPr/>
        </p:nvSpPr>
        <p:spPr bwMode="auto">
          <a:xfrm rot="5400000">
            <a:off x="4796154" y="-656911"/>
            <a:ext cx="656590" cy="9055099"/>
          </a:xfrm>
          <a:prstGeom prst="rect">
            <a:avLst/>
          </a:prstGeom>
          <a:solidFill>
            <a:schemeClr val="bg1"/>
          </a:solidFill>
          <a:ln w="9525" algn="in">
            <a:solidFill>
              <a:schemeClr val="bg1"/>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AE854C76-A4C6-405B-8D1F-F4276AA36B55}"/>
              </a:ext>
            </a:extLst>
          </p:cNvPr>
          <p:cNvSpPr txBox="1"/>
          <p:nvPr/>
        </p:nvSpPr>
        <p:spPr>
          <a:xfrm>
            <a:off x="2905751" y="8927709"/>
            <a:ext cx="7661704" cy="8412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chemeClr val="bg1"/>
                </a:solidFill>
                <a:effectLst/>
                <a:uFillTx/>
                <a:latin typeface="Helvetica" panose="020B0604020202020204" pitchFamily="34" charset="0"/>
                <a:cs typeface="Helvetica" panose="020B0604020202020204" pitchFamily="34" charset="0"/>
                <a:sym typeface="Helvetica Light"/>
              </a:rPr>
              <a:t>www.REV22-2.com</a:t>
            </a:r>
          </a:p>
        </p:txBody>
      </p:sp>
      <p:sp>
        <p:nvSpPr>
          <p:cNvPr id="22" name="Shape 35">
            <a:extLst>
              <a:ext uri="{FF2B5EF4-FFF2-40B4-BE49-F238E27FC236}">
                <a16:creationId xmlns:a16="http://schemas.microsoft.com/office/drawing/2014/main" id="{A9BA196F-0057-4A5F-AA1D-FF14AB8D0592}"/>
              </a:ext>
            </a:extLst>
          </p:cNvPr>
          <p:cNvSpPr/>
          <p:nvPr/>
        </p:nvSpPr>
        <p:spPr>
          <a:xfrm>
            <a:off x="4973776" y="2763334"/>
            <a:ext cx="622250"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600" dirty="0"/>
              <a:t>by</a:t>
            </a:r>
          </a:p>
        </p:txBody>
      </p:sp>
      <p:pic>
        <p:nvPicPr>
          <p:cNvPr id="27" name="Picture 26" descr="A group of glass bottles&#10;&#10;Description automatically generated with low confidence">
            <a:extLst>
              <a:ext uri="{FF2B5EF4-FFF2-40B4-BE49-F238E27FC236}">
                <a16:creationId xmlns:a16="http://schemas.microsoft.com/office/drawing/2014/main" id="{3266107E-6481-49B8-AC72-CD6D7B0CB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55" y="3687999"/>
            <a:ext cx="13010356" cy="3987674"/>
          </a:xfrm>
          <a:prstGeom prst="rect">
            <a:avLst/>
          </a:prstGeom>
        </p:spPr>
      </p:pic>
      <p:sp>
        <p:nvSpPr>
          <p:cNvPr id="26" name="Shape 34">
            <a:extLst>
              <a:ext uri="{FF2B5EF4-FFF2-40B4-BE49-F238E27FC236}">
                <a16:creationId xmlns:a16="http://schemas.microsoft.com/office/drawing/2014/main" id="{0662E240-54FD-462B-AE4A-90CE763B7589}"/>
              </a:ext>
            </a:extLst>
          </p:cNvPr>
          <p:cNvSpPr/>
          <p:nvPr/>
        </p:nvSpPr>
        <p:spPr>
          <a:xfrm>
            <a:off x="4025899" y="7176949"/>
            <a:ext cx="5181600" cy="133369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a:pPr>
            <a:r>
              <a:rPr lang="en-US" sz="8000" dirty="0"/>
              <a:t>Thank You!</a:t>
            </a:r>
            <a:endParaRPr sz="8000" dirty="0"/>
          </a:p>
        </p:txBody>
      </p:sp>
      <p:pic>
        <p:nvPicPr>
          <p:cNvPr id="23" name="Picture 22" descr="Logo, company name&#10;&#10;Description automatically generated">
            <a:extLst>
              <a:ext uri="{FF2B5EF4-FFF2-40B4-BE49-F238E27FC236}">
                <a16:creationId xmlns:a16="http://schemas.microsoft.com/office/drawing/2014/main" id="{DF79B27A-2C0A-4E6D-9AAD-9B5DB6E84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682" y="2878918"/>
            <a:ext cx="6388150" cy="2330707"/>
          </a:xfrm>
          <a:prstGeom prst="rect">
            <a:avLst/>
          </a:prstGeom>
        </p:spPr>
      </p:pic>
      <p:sp>
        <p:nvSpPr>
          <p:cNvPr id="2" name="Shape 34">
            <a:extLst>
              <a:ext uri="{FF2B5EF4-FFF2-40B4-BE49-F238E27FC236}">
                <a16:creationId xmlns:a16="http://schemas.microsoft.com/office/drawing/2014/main" id="{E96E77B7-41D8-ABD2-164B-C2FAEF56EAC8}"/>
              </a:ext>
            </a:extLst>
          </p:cNvPr>
          <p:cNvSpPr/>
          <p:nvPr/>
        </p:nvSpPr>
        <p:spPr>
          <a:xfrm>
            <a:off x="1854200" y="242737"/>
            <a:ext cx="11810999" cy="250324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defRPr sz="1800"/>
            </a:pPr>
            <a:r>
              <a:rPr lang="en-US" sz="6000" dirty="0"/>
              <a:t>Hydroxytyrosol:</a:t>
            </a:r>
            <a:r>
              <a:rPr lang="en-US" sz="4800" dirty="0"/>
              <a:t> </a:t>
            </a:r>
          </a:p>
          <a:p>
            <a:pPr lvl="0">
              <a:defRPr sz="1800"/>
            </a:pPr>
            <a:r>
              <a:rPr lang="en-US" sz="4800" dirty="0"/>
              <a:t>Little Known Secret </a:t>
            </a:r>
          </a:p>
          <a:p>
            <a:pPr lvl="0">
              <a:defRPr sz="1800"/>
            </a:pPr>
            <a:r>
              <a:rPr lang="en-US" sz="4800" dirty="0"/>
              <a:t>of the Olive Tree </a:t>
            </a:r>
          </a:p>
        </p:txBody>
      </p:sp>
      <p:pic>
        <p:nvPicPr>
          <p:cNvPr id="5" name="Picture 4" descr="A white bottle with a label&#10;&#10;Description automatically generated">
            <a:extLst>
              <a:ext uri="{FF2B5EF4-FFF2-40B4-BE49-F238E27FC236}">
                <a16:creationId xmlns:a16="http://schemas.microsoft.com/office/drawing/2014/main" id="{D40C272A-DCC9-929E-20F5-6FDB741792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6219" y="313542"/>
            <a:ext cx="3393630" cy="4882236"/>
          </a:xfrm>
          <a:prstGeom prst="rect">
            <a:avLst/>
          </a:prstGeom>
        </p:spPr>
      </p:pic>
    </p:spTree>
    <p:extLst>
      <p:ext uri="{BB962C8B-B14F-4D97-AF65-F5344CB8AC3E}">
        <p14:creationId xmlns:p14="http://schemas.microsoft.com/office/powerpoint/2010/main" val="16387877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186D17-EAE3-4192-AE42-F0BC78FAD09C}"/>
              </a:ext>
            </a:extLst>
          </p:cNvPr>
          <p:cNvPicPr>
            <a:picLocks noChangeAspect="1"/>
          </p:cNvPicPr>
          <p:nvPr/>
        </p:nvPicPr>
        <p:blipFill>
          <a:blip r:embed="rId3"/>
          <a:stretch>
            <a:fillRect/>
          </a:stretch>
        </p:blipFill>
        <p:spPr>
          <a:xfrm>
            <a:off x="7260661" y="3978909"/>
            <a:ext cx="5483926" cy="3929697"/>
          </a:xfrm>
          <a:prstGeom prst="rect">
            <a:avLst/>
          </a:prstGeom>
        </p:spPr>
      </p:pic>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3219058" y="373181"/>
            <a:ext cx="7380225"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An olive leaf extract unlike any other!</a:t>
            </a:r>
            <a:endParaRPr sz="3600" b="1" dirty="0">
              <a:solidFill>
                <a:schemeClr val="accent1">
                  <a:lumMod val="60000"/>
                  <a:lumOff val="40000"/>
                </a:schemeClr>
              </a:solidFill>
            </a:endParaRPr>
          </a:p>
        </p:txBody>
      </p:sp>
      <p:sp>
        <p:nvSpPr>
          <p:cNvPr id="14"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rgbClr val="00B0F0"/>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 name="Text Placeholder 2"/>
          <p:cNvSpPr>
            <a:spLocks noGrp="1"/>
          </p:cNvSpPr>
          <p:nvPr>
            <p:ph type="body" idx="1"/>
          </p:nvPr>
        </p:nvSpPr>
        <p:spPr>
          <a:xfrm>
            <a:off x="806587" y="2475287"/>
            <a:ext cx="7081382" cy="4427133"/>
          </a:xfrm>
        </p:spPr>
        <p:txBody>
          <a:bodyPr>
            <a:normAutofit/>
          </a:bodyPr>
          <a:lstStyle/>
          <a:p>
            <a:pPr algn="l" rtl="0"/>
            <a:r>
              <a:rPr lang="en-US" sz="2800" b="1" dirty="0">
                <a:latin typeface="Helvetica" panose="020B0604020202020204" pitchFamily="34" charset="0"/>
                <a:cs typeface="Helvetica" panose="020B0604020202020204" pitchFamily="34" charset="0"/>
              </a:rPr>
              <a:t>Patented &amp; Extended Absorption Time</a:t>
            </a:r>
          </a:p>
          <a:p>
            <a:pPr algn="l" rtl="0"/>
            <a:endParaRPr lang="en-US" sz="12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Tree of Life is Rev222’s olive leaf extract. It contains </a:t>
            </a:r>
          </a:p>
          <a:p>
            <a:pPr algn="l" rtl="0"/>
            <a:r>
              <a:rPr lang="en-US" sz="2000" dirty="0">
                <a:latin typeface="Helvetica" panose="020B0604020202020204" pitchFamily="34" charset="0"/>
                <a:cs typeface="Helvetica" panose="020B0604020202020204" pitchFamily="34" charset="0"/>
              </a:rPr>
              <a:t>d-Lenolate, our patented extraction process that extends the time your body has to absorb the active ingredients from 20 minutes to 8 hours. Our process preserves 18 more active ingredients within the olive leaf, and it offers daily immune boosting support by protecting against invading microorganisms and increasing white blood cell potency.</a:t>
            </a:r>
          </a:p>
          <a:p>
            <a:pPr algn="l" rtl="0"/>
            <a:endParaRPr lang="en-US" sz="2000" dirty="0">
              <a:latin typeface="Helvetica" panose="020B0604020202020204" pitchFamily="34" charset="0"/>
              <a:cs typeface="Helvetica" panose="020B0604020202020204" pitchFamily="34" charset="0"/>
            </a:endParaRPr>
          </a:p>
          <a:p>
            <a:pPr algn="l" rtl="0"/>
            <a:r>
              <a:rPr lang="en-US" sz="2000" dirty="0">
                <a:latin typeface="Helvetica" panose="020B0604020202020204" pitchFamily="34" charset="0"/>
                <a:cs typeface="Helvetica" panose="020B0604020202020204" pitchFamily="34" charset="0"/>
              </a:rPr>
              <a:t>Our process has been tested and clinical studies have demonstrated that d-Lenolate</a:t>
            </a:r>
            <a:r>
              <a:rPr lang="en-US" sz="2000" baseline="30000" dirty="0">
                <a:latin typeface="Helvetica" panose="020B0604020202020204" pitchFamily="34" charset="0"/>
                <a:cs typeface="Helvetica" panose="020B0604020202020204" pitchFamily="34" charset="0"/>
              </a:rPr>
              <a:t>®</a:t>
            </a:r>
            <a:r>
              <a:rPr lang="en-US" sz="2000" dirty="0">
                <a:latin typeface="Helvetica" panose="020B0604020202020204" pitchFamily="34" charset="0"/>
                <a:cs typeface="Helvetica" panose="020B0604020202020204" pitchFamily="34" charset="0"/>
              </a:rPr>
              <a:t> has anti-microbial, fungal, bacterial and vial activities.</a:t>
            </a:r>
          </a:p>
        </p:txBody>
      </p:sp>
      <p:pic>
        <p:nvPicPr>
          <p:cNvPr id="9" name="Picture 8" descr="Logo, company name&#10;&#10;Description automatically generated">
            <a:extLst>
              <a:ext uri="{FF2B5EF4-FFF2-40B4-BE49-F238E27FC236}">
                <a16:creationId xmlns:a16="http://schemas.microsoft.com/office/drawing/2014/main" id="{F945FA0C-1F85-43F0-B4AA-B153F898D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2" name="TextBox 1">
            <a:extLst>
              <a:ext uri="{FF2B5EF4-FFF2-40B4-BE49-F238E27FC236}">
                <a16:creationId xmlns:a16="http://schemas.microsoft.com/office/drawing/2014/main" id="{B79E1C7C-6C37-4478-8D39-F080694AEB2D}"/>
              </a:ext>
            </a:extLst>
          </p:cNvPr>
          <p:cNvSpPr txBox="1"/>
          <p:nvPr/>
        </p:nvSpPr>
        <p:spPr>
          <a:xfrm>
            <a:off x="7982089" y="1844993"/>
            <a:ext cx="4800598" cy="231858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Clinically-tested since 1995</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No artificial colors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animal byproducts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lang="en-US" sz="2400" dirty="0">
                <a:solidFill>
                  <a:srgbClr val="000000"/>
                </a:solidFill>
                <a:latin typeface="Helvetica" panose="020B0604020202020204" pitchFamily="34" charset="0"/>
                <a:cs typeface="Helvetica" panose="020B0604020202020204" pitchFamily="34" charset="0"/>
              </a:rPr>
              <a:t>100% vegetable base capsules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a:t>
            </a:r>
            <a:r>
              <a:rPr lang="en-US" sz="2400" dirty="0">
                <a:solidFill>
                  <a:srgbClr val="000000"/>
                </a:solidFill>
                <a:latin typeface="Helvetica" panose="020B0604020202020204" pitchFamily="34" charset="0"/>
                <a:cs typeface="Helvetica" panose="020B0604020202020204" pitchFamily="34" charset="0"/>
              </a:rPr>
              <a:t>GMOs</a:t>
            </a:r>
          </a:p>
          <a:p>
            <a:pPr marL="365760" marR="0" indent="-365760" algn="l" defTabSz="584200" rtl="0" fontAlgn="auto" latinLnBrk="1"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Helvetica Light"/>
              </a:rPr>
              <a:t>No fillers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119151" y="376556"/>
            <a:ext cx="4005905"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Studies &amp; Research</a:t>
            </a:r>
            <a:endParaRPr sz="3600" b="1" dirty="0">
              <a:solidFill>
                <a:schemeClr val="accent1">
                  <a:lumMod val="60000"/>
                  <a:lumOff val="40000"/>
                </a:schemeClr>
              </a:solidFill>
            </a:endParaRPr>
          </a:p>
        </p:txBody>
      </p:sp>
      <p:sp>
        <p:nvSpPr>
          <p:cNvPr id="14"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rgbClr val="00B0F0"/>
            </a:solid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pic>
        <p:nvPicPr>
          <p:cNvPr id="9" name="Picture 8" descr="Logo, company name&#10;&#10;Description automatically generated">
            <a:extLst>
              <a:ext uri="{FF2B5EF4-FFF2-40B4-BE49-F238E27FC236}">
                <a16:creationId xmlns:a16="http://schemas.microsoft.com/office/drawing/2014/main" id="{FEDAA7F3-951F-4359-94FE-5EC5F08B4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8" name="TextBox 7">
            <a:extLst>
              <a:ext uri="{FF2B5EF4-FFF2-40B4-BE49-F238E27FC236}">
                <a16:creationId xmlns:a16="http://schemas.microsoft.com/office/drawing/2014/main" id="{7AED2146-B931-13E3-B9D6-CE3C8A041C75}"/>
              </a:ext>
            </a:extLst>
          </p:cNvPr>
          <p:cNvSpPr txBox="1"/>
          <p:nvPr/>
        </p:nvSpPr>
        <p:spPr>
          <a:xfrm>
            <a:off x="634999" y="1464389"/>
            <a:ext cx="11582401" cy="668901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The Effect of d-Lenolate® on the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Immune Parameters </a:t>
            </a:r>
            <a:r>
              <a:rPr lang="en-US" sz="2000" dirty="0">
                <a:effectLst/>
                <a:latin typeface="Helvetica" panose="020B0604020202020204" pitchFamily="34" charset="0"/>
                <a:ea typeface="Calibri" panose="020F0502020204030204" pitchFamily="34" charset="0"/>
                <a:cs typeface="Helvetica" panose="020B0604020202020204" pitchFamily="34" charset="0"/>
              </a:rPr>
              <a:t>of Humans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Preliminary Testing for Antiviral Properties of d-Lenolate® in Gel Formulation</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In-vitro anti-</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HSV-1</a:t>
            </a:r>
            <a:r>
              <a:rPr lang="en-US" sz="2000" dirty="0">
                <a:effectLst/>
                <a:latin typeface="Helvetica" panose="020B0604020202020204" pitchFamily="34" charset="0"/>
                <a:ea typeface="Calibri" panose="020F0502020204030204" pitchFamily="34" charset="0"/>
                <a:cs typeface="Helvetica" panose="020B0604020202020204" pitchFamily="34" charset="0"/>
              </a:rPr>
              <a:t> Activities of d-Lenolate® at Different Concentrations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Preliminary Testing of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Anti-Viral Properties </a:t>
            </a:r>
            <a:r>
              <a:rPr lang="en-US" sz="2000" dirty="0">
                <a:effectLst/>
                <a:latin typeface="Helvetica" panose="020B0604020202020204" pitchFamily="34" charset="0"/>
                <a:ea typeface="Calibri" panose="020F0502020204030204" pitchFamily="34" charset="0"/>
                <a:cs typeface="Helvetica" panose="020B0604020202020204" pitchFamily="34" charset="0"/>
              </a:rPr>
              <a:t>of d-Lenolate®, Aloe and Neem                              Tissue Culture Experiments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Analysis of the LSU Safety Letter dated May 11th, 2009</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Final Report from Animal Studies with d-Lenolate Formulation for an Effective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Herpes Simplex Type 1 </a:t>
            </a:r>
            <a:r>
              <a:rPr lang="en-US" sz="2000" dirty="0">
                <a:effectLst/>
                <a:latin typeface="Helvetica" panose="020B0604020202020204" pitchFamily="34" charset="0"/>
                <a:ea typeface="Calibri" panose="020F0502020204030204" pitchFamily="34" charset="0"/>
                <a:cs typeface="Helvetica" panose="020B0604020202020204" pitchFamily="34" charset="0"/>
              </a:rPr>
              <a:t>Treatment</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Evaluation of East Park Research Formulations Containing d-Lenolate® as Antiviral for Effectiveness in Treating Topical Herpes Infections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In-vitro anti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West Nile Virus </a:t>
            </a:r>
            <a:r>
              <a:rPr lang="en-US" sz="2000" dirty="0">
                <a:effectLst/>
                <a:latin typeface="Helvetica" panose="020B0604020202020204" pitchFamily="34" charset="0"/>
                <a:ea typeface="Calibri" panose="020F0502020204030204" pitchFamily="34" charset="0"/>
                <a:cs typeface="Helvetica" panose="020B0604020202020204" pitchFamily="34" charset="0"/>
              </a:rPr>
              <a:t>Activities of d-Lenolate®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Antimicrobial Activities of d-Lenolate®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Therapeutic Effect of d-Lenolate® Against Experimental Infections and Immunocompromise Mice. (E coli, Pseudomonas aeruginosa and Candida albicans)</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Enhanced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Resistance Against Influenza </a:t>
            </a:r>
            <a:r>
              <a:rPr lang="en-US" sz="2000" dirty="0">
                <a:effectLst/>
                <a:latin typeface="Helvetica" panose="020B0604020202020204" pitchFamily="34" charset="0"/>
                <a:ea typeface="Calibri" panose="020F0502020204030204" pitchFamily="34" charset="0"/>
                <a:cs typeface="Helvetica" panose="020B0604020202020204" pitchFamily="34" charset="0"/>
              </a:rPr>
              <a:t>Virus by Treatment with Dietary Supplement                  d-Lenolate® in Neutropenic Mice Induced by Cyclophophamide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In-vitro Antibacterial Effect of d-Lenolate® Against </a:t>
            </a:r>
            <a:r>
              <a:rPr lang="en-US" sz="2000" i="1" dirty="0">
                <a:effectLst/>
                <a:latin typeface="Helvetica" panose="020B0604020202020204" pitchFamily="34" charset="0"/>
                <a:ea typeface="Calibri" panose="020F0502020204030204" pitchFamily="34" charset="0"/>
                <a:cs typeface="Helvetica" panose="020B0604020202020204" pitchFamily="34" charset="0"/>
              </a:rPr>
              <a:t>B. Anthracis</a:t>
            </a:r>
            <a:endParaRPr lang="en-US" sz="2000" dirty="0">
              <a:effectLst/>
              <a:latin typeface="Helvetica" panose="020B0604020202020204" pitchFamily="34" charset="0"/>
              <a:ea typeface="Calibri" panose="020F0502020204030204" pitchFamily="34" charset="0"/>
              <a:cs typeface="Helvetica" panose="020B0604020202020204" pitchFamily="34" charset="0"/>
            </a:endParaRP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Evaluation of the Efficacy of d-Lenolate® in the Control of Symptoms of                                 </a:t>
            </a:r>
            <a:r>
              <a:rPr lang="en-US" sz="2000" b="1" u="sng" dirty="0">
                <a:effectLst/>
                <a:latin typeface="Helvetica" panose="020B0604020202020204" pitchFamily="34" charset="0"/>
                <a:ea typeface="Calibri" panose="020F0502020204030204" pitchFamily="34" charset="0"/>
                <a:cs typeface="Helvetica" panose="020B0604020202020204" pitchFamily="34" charset="0"/>
              </a:rPr>
              <a:t>Candida Hypersensitivity Syndrome</a:t>
            </a:r>
          </a:p>
          <a:p>
            <a:pPr marL="285750" marR="0" indent="-285750" algn="l">
              <a:lnSpc>
                <a:spcPct val="107000"/>
              </a:lnSpc>
              <a:spcBef>
                <a:spcPts val="0"/>
              </a:spcBef>
              <a:spcAft>
                <a:spcPts val="0"/>
              </a:spcAft>
              <a:buFont typeface="Arial" panose="020B0604020202020204" pitchFamily="34" charset="0"/>
              <a:buChar char="•"/>
            </a:pPr>
            <a:r>
              <a:rPr lang="en-US" sz="2000" dirty="0">
                <a:effectLst/>
                <a:latin typeface="Helvetica" panose="020B0604020202020204" pitchFamily="34" charset="0"/>
                <a:ea typeface="Calibri" panose="020F0502020204030204" pitchFamily="34" charset="0"/>
                <a:cs typeface="Helvetica" panose="020B0604020202020204" pitchFamily="34" charset="0"/>
              </a:rPr>
              <a:t>Effects of d-Lenolate® in Modifying Symptoms of Arthritis</a:t>
            </a:r>
          </a:p>
        </p:txBody>
      </p:sp>
    </p:spTree>
    <p:extLst>
      <p:ext uri="{BB962C8B-B14F-4D97-AF65-F5344CB8AC3E}">
        <p14:creationId xmlns:p14="http://schemas.microsoft.com/office/powerpoint/2010/main" val="5426143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7" name="Shape 107"/>
          <p:cNvSpPr/>
          <p:nvPr/>
        </p:nvSpPr>
        <p:spPr>
          <a:xfrm>
            <a:off x="3302000" y="2747645"/>
            <a:ext cx="5372471" cy="36576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lgn="l">
              <a:spcAft>
                <a:spcPts val="1200"/>
              </a:spcAft>
              <a:defRPr sz="1800"/>
            </a:pPr>
            <a:r>
              <a:rPr lang="en-US" sz="2800" b="1" dirty="0">
                <a:latin typeface="Helvetica"/>
                <a:ea typeface="Helvetica"/>
                <a:cs typeface="Helvetica"/>
                <a:sym typeface="Helvetica"/>
              </a:rPr>
              <a:t>We have 4 options for you once you create an account</a:t>
            </a:r>
            <a:r>
              <a:rPr sz="2800" b="1" dirty="0">
                <a:latin typeface="Helvetica"/>
                <a:ea typeface="Helvetica"/>
                <a:cs typeface="Helvetica"/>
                <a:sym typeface="Helvetica"/>
              </a:rPr>
              <a:t>:</a:t>
            </a:r>
          </a:p>
          <a:p>
            <a:pPr marL="296333" indent="-296333" algn="l">
              <a:spcAft>
                <a:spcPts val="600"/>
              </a:spcAft>
              <a:buSzPct val="75000"/>
              <a:buFontTx/>
              <a:buChar char="•"/>
              <a:defRPr sz="1800"/>
            </a:pPr>
            <a:r>
              <a:rPr lang="en-US" sz="2000" dirty="0">
                <a:latin typeface="Helvetica"/>
                <a:ea typeface="Helvetica"/>
                <a:cs typeface="Helvetica"/>
                <a:sym typeface="Helvetica"/>
              </a:rPr>
              <a:t>Print the questionnaire and have the patient complete on their own.</a:t>
            </a:r>
          </a:p>
          <a:p>
            <a:pPr marL="296333" lvl="0" indent="-296333" algn="l">
              <a:spcAft>
                <a:spcPts val="600"/>
              </a:spcAft>
              <a:buSzPct val="75000"/>
              <a:buChar char="•"/>
              <a:defRPr sz="1800"/>
            </a:pPr>
            <a:r>
              <a:rPr lang="en-US" sz="2000" dirty="0">
                <a:latin typeface="Helvetica"/>
                <a:ea typeface="Helvetica"/>
                <a:cs typeface="Helvetica"/>
                <a:sym typeface="Helvetica"/>
              </a:rPr>
              <a:t>Login and go through the questionnaire with the patient.</a:t>
            </a:r>
            <a:endParaRPr sz="2000" dirty="0">
              <a:latin typeface="Helvetica"/>
              <a:ea typeface="Helvetica"/>
              <a:cs typeface="Helvetica"/>
              <a:sym typeface="Helvetica"/>
            </a:endParaRPr>
          </a:p>
          <a:p>
            <a:pPr marL="296333" lvl="0" indent="-296333" algn="l">
              <a:spcAft>
                <a:spcPts val="600"/>
              </a:spcAft>
              <a:buSzPct val="75000"/>
              <a:buChar char="•"/>
              <a:defRPr sz="1800"/>
            </a:pPr>
            <a:r>
              <a:rPr lang="en-US" sz="2000" dirty="0">
                <a:latin typeface="Helvetica"/>
                <a:ea typeface="Helvetica"/>
                <a:cs typeface="Helvetica"/>
                <a:sym typeface="Helvetica"/>
              </a:rPr>
              <a:t>Have your own private link that we host for you. The results get sent to you directly.</a:t>
            </a:r>
            <a:endParaRPr sz="2000" dirty="0">
              <a:latin typeface="Helvetica"/>
              <a:ea typeface="Helvetica"/>
              <a:cs typeface="Helvetica"/>
              <a:sym typeface="Helvetica"/>
            </a:endParaRPr>
          </a:p>
          <a:p>
            <a:pPr marL="296333" lvl="0" indent="-296333" algn="l">
              <a:spcAft>
                <a:spcPts val="600"/>
              </a:spcAft>
              <a:buSzPct val="75000"/>
              <a:buChar char="•"/>
              <a:defRPr sz="1800"/>
            </a:pPr>
            <a:r>
              <a:rPr lang="en-US" sz="2000" dirty="0">
                <a:latin typeface="Helvetica"/>
                <a:ea typeface="Helvetica"/>
                <a:cs typeface="Helvetica"/>
                <a:sym typeface="Helvetica"/>
              </a:rPr>
              <a:t>Add it to your own web page. We send you the API.</a:t>
            </a:r>
            <a:endParaRPr sz="2000" dirty="0">
              <a:latin typeface="Helvetica"/>
              <a:ea typeface="Helvetica"/>
              <a:cs typeface="Helvetica"/>
              <a:sym typeface="Helvetica"/>
            </a:endParaRP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pic>
        <p:nvPicPr>
          <p:cNvPr id="3" name="Picture 2" descr="Logo, company name&#10;&#10;Description automatically generated">
            <a:extLst>
              <a:ext uri="{FF2B5EF4-FFF2-40B4-BE49-F238E27FC236}">
                <a16:creationId xmlns:a16="http://schemas.microsoft.com/office/drawing/2014/main" id="{76FC0AD6-7887-4684-BEC7-2828C3131A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12" name="Shape 111"/>
          <p:cNvSpPr/>
          <p:nvPr/>
        </p:nvSpPr>
        <p:spPr>
          <a:xfrm>
            <a:off x="4216400" y="259820"/>
            <a:ext cx="7098097" cy="121058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lgn="l">
              <a:defRPr sz="1800" b="0">
                <a:solidFill>
                  <a:srgbClr val="000000"/>
                </a:solidFill>
              </a:defRPr>
            </a:pPr>
            <a:r>
              <a:rPr lang="en-US" sz="3600" b="1" dirty="0">
                <a:solidFill>
                  <a:schemeClr val="accent1">
                    <a:lumMod val="60000"/>
                    <a:lumOff val="40000"/>
                  </a:schemeClr>
                </a:solidFill>
              </a:rPr>
              <a:t>Assets available to you at any time!</a:t>
            </a:r>
          </a:p>
          <a:p>
            <a:pPr lvl="0" algn="l">
              <a:defRPr sz="1800" b="0">
                <a:solidFill>
                  <a:srgbClr val="000000"/>
                </a:solidFill>
              </a:defRPr>
            </a:pPr>
            <a:r>
              <a:rPr lang="en-US" sz="3600" b="1" dirty="0">
                <a:solidFill>
                  <a:schemeClr val="accent1">
                    <a:lumMod val="60000"/>
                    <a:lumOff val="40000"/>
                  </a:schemeClr>
                </a:solidFill>
              </a:rPr>
              <a:t>        Click and Download</a:t>
            </a: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166CBB3-74A7-516F-7F11-5E922D42F247}"/>
              </a:ext>
            </a:extLst>
          </p:cNvPr>
          <p:cNvPicPr>
            <a:picLocks noChangeAspect="1"/>
          </p:cNvPicPr>
          <p:nvPr/>
        </p:nvPicPr>
        <p:blipFill rotWithShape="1">
          <a:blip r:embed="rId4"/>
          <a:srcRect l="19129" t="29487" r="14726" b="9343"/>
          <a:stretch/>
        </p:blipFill>
        <p:spPr>
          <a:xfrm>
            <a:off x="1309932" y="1355580"/>
            <a:ext cx="11593268" cy="5807220"/>
          </a:xfrm>
          <a:prstGeom prst="rect">
            <a:avLst/>
          </a:prstGeom>
        </p:spPr>
      </p:pic>
      <p:pic>
        <p:nvPicPr>
          <p:cNvPr id="7" name="Picture 6">
            <a:extLst>
              <a:ext uri="{FF2B5EF4-FFF2-40B4-BE49-F238E27FC236}">
                <a16:creationId xmlns:a16="http://schemas.microsoft.com/office/drawing/2014/main" id="{9BC9F790-D062-D735-2F06-6969825F876A}"/>
              </a:ext>
            </a:extLst>
          </p:cNvPr>
          <p:cNvPicPr>
            <a:picLocks noChangeAspect="1"/>
          </p:cNvPicPr>
          <p:nvPr/>
        </p:nvPicPr>
        <p:blipFill rotWithShape="1">
          <a:blip r:embed="rId5"/>
          <a:srcRect t="15988" r="53195"/>
          <a:stretch/>
        </p:blipFill>
        <p:spPr>
          <a:xfrm>
            <a:off x="167334" y="1470408"/>
            <a:ext cx="6549207" cy="6367514"/>
          </a:xfrm>
          <a:prstGeom prst="rect">
            <a:avLst/>
          </a:prstGeom>
        </p:spPr>
      </p:pic>
      <p:pic>
        <p:nvPicPr>
          <p:cNvPr id="9" name="Picture 8">
            <a:extLst>
              <a:ext uri="{FF2B5EF4-FFF2-40B4-BE49-F238E27FC236}">
                <a16:creationId xmlns:a16="http://schemas.microsoft.com/office/drawing/2014/main" id="{8B3AAA24-AB5A-CCC9-F247-9CD8F5977110}"/>
              </a:ext>
            </a:extLst>
          </p:cNvPr>
          <p:cNvPicPr>
            <a:picLocks noChangeAspect="1"/>
          </p:cNvPicPr>
          <p:nvPr/>
        </p:nvPicPr>
        <p:blipFill rotWithShape="1">
          <a:blip r:embed="rId5"/>
          <a:srcRect l="22180" t="16617" r="47910" b="5063"/>
          <a:stretch/>
        </p:blipFill>
        <p:spPr>
          <a:xfrm>
            <a:off x="2011249" y="1447996"/>
            <a:ext cx="4110151" cy="5829632"/>
          </a:xfrm>
          <a:prstGeom prst="rect">
            <a:avLst/>
          </a:prstGeom>
        </p:spPr>
      </p:pic>
      <p:pic>
        <p:nvPicPr>
          <p:cNvPr id="11" name="Picture 10">
            <a:extLst>
              <a:ext uri="{FF2B5EF4-FFF2-40B4-BE49-F238E27FC236}">
                <a16:creationId xmlns:a16="http://schemas.microsoft.com/office/drawing/2014/main" id="{3E33533E-EA6D-1753-8FA9-E1A32181088D}"/>
              </a:ext>
            </a:extLst>
          </p:cNvPr>
          <p:cNvPicPr>
            <a:picLocks noChangeAspect="1"/>
          </p:cNvPicPr>
          <p:nvPr/>
        </p:nvPicPr>
        <p:blipFill rotWithShape="1">
          <a:blip r:embed="rId6"/>
          <a:srcRect l="21905" t="36691" r="44077" b="14688"/>
          <a:stretch/>
        </p:blipFill>
        <p:spPr>
          <a:xfrm>
            <a:off x="1992141" y="4047295"/>
            <a:ext cx="4724400" cy="3657599"/>
          </a:xfrm>
          <a:prstGeom prst="rect">
            <a:avLst/>
          </a:prstGeom>
        </p:spPr>
      </p:pic>
      <p:sp>
        <p:nvSpPr>
          <p:cNvPr id="2" name="Shape 111">
            <a:extLst>
              <a:ext uri="{FF2B5EF4-FFF2-40B4-BE49-F238E27FC236}">
                <a16:creationId xmlns:a16="http://schemas.microsoft.com/office/drawing/2014/main" id="{6165FFF8-7E85-2700-02E4-EBB95A2778B4}"/>
              </a:ext>
            </a:extLst>
          </p:cNvPr>
          <p:cNvSpPr/>
          <p:nvPr/>
        </p:nvSpPr>
        <p:spPr>
          <a:xfrm>
            <a:off x="4218063" y="7913756"/>
            <a:ext cx="4225516" cy="121058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Tree>
    <p:extLst>
      <p:ext uri="{BB962C8B-B14F-4D97-AF65-F5344CB8AC3E}">
        <p14:creationId xmlns:p14="http://schemas.microsoft.com/office/powerpoint/2010/main" val="42110403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3" name="Picture 2">
            <a:extLst>
              <a:ext uri="{FF2B5EF4-FFF2-40B4-BE49-F238E27FC236}">
                <a16:creationId xmlns:a16="http://schemas.microsoft.com/office/drawing/2014/main" id="{B083E64E-200A-CAE1-7D53-2D225B81CE4B}"/>
              </a:ext>
            </a:extLst>
          </p:cNvPr>
          <p:cNvPicPr>
            <a:picLocks noChangeAspect="1"/>
          </p:cNvPicPr>
          <p:nvPr/>
        </p:nvPicPr>
        <p:blipFill>
          <a:blip r:embed="rId4"/>
          <a:stretch>
            <a:fillRect/>
          </a:stretch>
        </p:blipFill>
        <p:spPr>
          <a:xfrm>
            <a:off x="711200" y="1523999"/>
            <a:ext cx="5257800" cy="6711433"/>
          </a:xfrm>
          <a:prstGeom prst="rect">
            <a:avLst/>
          </a:prstGeom>
        </p:spPr>
      </p:pic>
      <p:pic>
        <p:nvPicPr>
          <p:cNvPr id="5" name="Picture 4">
            <a:extLst>
              <a:ext uri="{FF2B5EF4-FFF2-40B4-BE49-F238E27FC236}">
                <a16:creationId xmlns:a16="http://schemas.microsoft.com/office/drawing/2014/main" id="{DAA2193A-AAC8-F1C0-CAD0-D9C579EDE4D0}"/>
              </a:ext>
            </a:extLst>
          </p:cNvPr>
          <p:cNvPicPr>
            <a:picLocks noChangeAspect="1"/>
          </p:cNvPicPr>
          <p:nvPr/>
        </p:nvPicPr>
        <p:blipFill>
          <a:blip r:embed="rId5"/>
          <a:stretch>
            <a:fillRect/>
          </a:stretch>
        </p:blipFill>
        <p:spPr>
          <a:xfrm>
            <a:off x="6553728" y="1523999"/>
            <a:ext cx="5715000" cy="7123484"/>
          </a:xfrm>
          <a:prstGeom prst="rect">
            <a:avLst/>
          </a:prstGeom>
        </p:spPr>
      </p:pic>
      <p:sp>
        <p:nvSpPr>
          <p:cNvPr id="6" name="Shape 111">
            <a:extLst>
              <a:ext uri="{FF2B5EF4-FFF2-40B4-BE49-F238E27FC236}">
                <a16:creationId xmlns:a16="http://schemas.microsoft.com/office/drawing/2014/main" id="{83AC5D07-9043-234F-9FAD-10983D27B728}"/>
              </a:ext>
            </a:extLst>
          </p:cNvPr>
          <p:cNvSpPr/>
          <p:nvPr/>
        </p:nvSpPr>
        <p:spPr>
          <a:xfrm>
            <a:off x="4440970" y="165079"/>
            <a:ext cx="4225516" cy="17645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Tree>
    <p:extLst>
      <p:ext uri="{BB962C8B-B14F-4D97-AF65-F5344CB8AC3E}">
        <p14:creationId xmlns:p14="http://schemas.microsoft.com/office/powerpoint/2010/main" val="37487850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4" name="Picture 3">
            <a:extLst>
              <a:ext uri="{FF2B5EF4-FFF2-40B4-BE49-F238E27FC236}">
                <a16:creationId xmlns:a16="http://schemas.microsoft.com/office/drawing/2014/main" id="{3DF8CCCD-9569-3615-E988-83B3AAFB7F31}"/>
              </a:ext>
            </a:extLst>
          </p:cNvPr>
          <p:cNvPicPr>
            <a:picLocks noChangeAspect="1"/>
          </p:cNvPicPr>
          <p:nvPr/>
        </p:nvPicPr>
        <p:blipFill>
          <a:blip r:embed="rId4"/>
          <a:stretch>
            <a:fillRect/>
          </a:stretch>
        </p:blipFill>
        <p:spPr>
          <a:xfrm>
            <a:off x="687626" y="1552453"/>
            <a:ext cx="5357574" cy="6887964"/>
          </a:xfrm>
          <a:prstGeom prst="rect">
            <a:avLst/>
          </a:prstGeom>
        </p:spPr>
      </p:pic>
      <p:pic>
        <p:nvPicPr>
          <p:cNvPr id="7" name="Picture 6">
            <a:extLst>
              <a:ext uri="{FF2B5EF4-FFF2-40B4-BE49-F238E27FC236}">
                <a16:creationId xmlns:a16="http://schemas.microsoft.com/office/drawing/2014/main" id="{D41E4990-1EA3-588B-7FA9-826F75DD9661}"/>
              </a:ext>
            </a:extLst>
          </p:cNvPr>
          <p:cNvPicPr>
            <a:picLocks noChangeAspect="1"/>
          </p:cNvPicPr>
          <p:nvPr/>
        </p:nvPicPr>
        <p:blipFill>
          <a:blip r:embed="rId5"/>
          <a:stretch>
            <a:fillRect/>
          </a:stretch>
        </p:blipFill>
        <p:spPr>
          <a:xfrm>
            <a:off x="6546426" y="1523998"/>
            <a:ext cx="5981441" cy="5810251"/>
          </a:xfrm>
          <a:prstGeom prst="rect">
            <a:avLst/>
          </a:prstGeom>
        </p:spPr>
      </p:pic>
      <p:sp>
        <p:nvSpPr>
          <p:cNvPr id="8" name="Shape 111">
            <a:extLst>
              <a:ext uri="{FF2B5EF4-FFF2-40B4-BE49-F238E27FC236}">
                <a16:creationId xmlns:a16="http://schemas.microsoft.com/office/drawing/2014/main" id="{66D1AB6A-F6E7-C4E3-90B8-BA1389CC0AB4}"/>
              </a:ext>
            </a:extLst>
          </p:cNvPr>
          <p:cNvSpPr/>
          <p:nvPr/>
        </p:nvSpPr>
        <p:spPr>
          <a:xfrm>
            <a:off x="4440970" y="165079"/>
            <a:ext cx="4225516" cy="17645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Tree>
    <p:extLst>
      <p:ext uri="{BB962C8B-B14F-4D97-AF65-F5344CB8AC3E}">
        <p14:creationId xmlns:p14="http://schemas.microsoft.com/office/powerpoint/2010/main" val="32906123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lvl1pPr>
          </a:lstStyle>
          <a:p>
            <a:pPr lvl="0">
              <a:defRPr sz="1800" b="0"/>
            </a:pPr>
            <a:endParaRPr sz="3600" b="1" dirty="0"/>
          </a:p>
        </p:txBody>
      </p:sp>
      <p:sp>
        <p:nvSpPr>
          <p:cNvPr id="12" name="Shape 111"/>
          <p:cNvSpPr/>
          <p:nvPr/>
        </p:nvSpPr>
        <p:spPr>
          <a:xfrm>
            <a:off x="4440970" y="165079"/>
            <a:ext cx="4225516" cy="17645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pic>
        <p:nvPicPr>
          <p:cNvPr id="4" name="Picture 3">
            <a:extLst>
              <a:ext uri="{FF2B5EF4-FFF2-40B4-BE49-F238E27FC236}">
                <a16:creationId xmlns:a16="http://schemas.microsoft.com/office/drawing/2014/main" id="{5E364EE2-B292-F42B-C1AD-18C94FB22F59}"/>
              </a:ext>
            </a:extLst>
          </p:cNvPr>
          <p:cNvPicPr>
            <a:picLocks noChangeAspect="1"/>
          </p:cNvPicPr>
          <p:nvPr/>
        </p:nvPicPr>
        <p:blipFill>
          <a:blip r:embed="rId4"/>
          <a:stretch>
            <a:fillRect/>
          </a:stretch>
        </p:blipFill>
        <p:spPr>
          <a:xfrm>
            <a:off x="649076" y="1547002"/>
            <a:ext cx="5522065" cy="7029315"/>
          </a:xfrm>
          <a:prstGeom prst="rect">
            <a:avLst/>
          </a:prstGeom>
        </p:spPr>
      </p:pic>
      <p:pic>
        <p:nvPicPr>
          <p:cNvPr id="7" name="Picture 6">
            <a:extLst>
              <a:ext uri="{FF2B5EF4-FFF2-40B4-BE49-F238E27FC236}">
                <a16:creationId xmlns:a16="http://schemas.microsoft.com/office/drawing/2014/main" id="{5D3F9DFE-CB89-9479-CCFF-399B088127BC}"/>
              </a:ext>
            </a:extLst>
          </p:cNvPr>
          <p:cNvPicPr>
            <a:picLocks noChangeAspect="1"/>
          </p:cNvPicPr>
          <p:nvPr/>
        </p:nvPicPr>
        <p:blipFill>
          <a:blip r:embed="rId5"/>
          <a:stretch>
            <a:fillRect/>
          </a:stretch>
        </p:blipFill>
        <p:spPr>
          <a:xfrm>
            <a:off x="6502399" y="1492769"/>
            <a:ext cx="5853324" cy="7146480"/>
          </a:xfrm>
          <a:prstGeom prst="rect">
            <a:avLst/>
          </a:prstGeom>
        </p:spPr>
      </p:pic>
    </p:spTree>
    <p:extLst>
      <p:ext uri="{BB962C8B-B14F-4D97-AF65-F5344CB8AC3E}">
        <p14:creationId xmlns:p14="http://schemas.microsoft.com/office/powerpoint/2010/main" val="2538669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12414113" y="9123767"/>
            <a:ext cx="36857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sz="3600" b="1">
                <a:solidFill>
                  <a:srgbClr val="FFFFFF"/>
                </a:solidFill>
              </a:rPr>
              <a:t>6</a:t>
            </a:r>
          </a:p>
        </p:txBody>
      </p:sp>
      <p:sp>
        <p:nvSpPr>
          <p:cNvPr id="108" name="Shape 108"/>
          <p:cNvSpPr/>
          <p:nvPr/>
        </p:nvSpPr>
        <p:spPr>
          <a:xfrm>
            <a:off x="6451071" y="2419350"/>
            <a:ext cx="102657"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pPr lvl="0">
              <a:defRPr sz="1800" b="0"/>
            </a:pPr>
            <a:endParaRPr sz="3600" b="1" dirty="0"/>
          </a:p>
        </p:txBody>
      </p:sp>
      <p:sp>
        <p:nvSpPr>
          <p:cNvPr id="13" name="Rectangle 2"/>
          <p:cNvSpPr>
            <a:spLocks noChangeArrowheads="1"/>
          </p:cNvSpPr>
          <p:nvPr/>
        </p:nvSpPr>
        <p:spPr bwMode="auto">
          <a:xfrm rot="5400000">
            <a:off x="6026150" y="2851150"/>
            <a:ext cx="952498" cy="13004802"/>
          </a:xfrm>
          <a:prstGeom prst="rect">
            <a:avLst/>
          </a:prstGeom>
          <a:solidFill>
            <a:schemeClr val="accent1">
              <a:lumMod val="60000"/>
              <a:lumOff val="40000"/>
            </a:schemeClr>
          </a:solidFill>
          <a:ln w="9525" algn="in">
            <a:solidFill>
              <a:schemeClr val="accent1">
                <a:lumMod val="60000"/>
                <a:lumOff val="40000"/>
              </a:scheme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9" name="Picture 8" descr="Logo, company name&#10;&#10;Description automatically generated">
            <a:extLst>
              <a:ext uri="{FF2B5EF4-FFF2-40B4-BE49-F238E27FC236}">
                <a16:creationId xmlns:a16="http://schemas.microsoft.com/office/drawing/2014/main" id="{ECE99ACF-3874-45C7-A884-04C2C539E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129924"/>
            <a:ext cx="2514600" cy="917448"/>
          </a:xfrm>
          <a:prstGeom prst="rect">
            <a:avLst/>
          </a:prstGeom>
        </p:spPr>
      </p:pic>
      <p:sp>
        <p:nvSpPr>
          <p:cNvPr id="4" name="Shape 111">
            <a:extLst>
              <a:ext uri="{FF2B5EF4-FFF2-40B4-BE49-F238E27FC236}">
                <a16:creationId xmlns:a16="http://schemas.microsoft.com/office/drawing/2014/main" id="{D1F50EFA-D7F6-5A26-DC37-D8D22C89EDD1}"/>
              </a:ext>
            </a:extLst>
          </p:cNvPr>
          <p:cNvSpPr/>
          <p:nvPr/>
        </p:nvSpPr>
        <p:spPr>
          <a:xfrm>
            <a:off x="4440970" y="165079"/>
            <a:ext cx="4225516" cy="1764586"/>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b="1">
                <a:solidFill>
                  <a:srgbClr val="FFFFFF"/>
                </a:solidFill>
              </a:defRPr>
            </a:lvl1pPr>
          </a:lstStyle>
          <a:p>
            <a:pPr lvl="0">
              <a:defRPr sz="1800" b="0">
                <a:solidFill>
                  <a:srgbClr val="000000"/>
                </a:solidFill>
              </a:defRPr>
            </a:pPr>
            <a:r>
              <a:rPr lang="en-US" sz="3600" b="1" dirty="0">
                <a:solidFill>
                  <a:schemeClr val="accent1">
                    <a:lumMod val="60000"/>
                    <a:lumOff val="40000"/>
                  </a:schemeClr>
                </a:solidFill>
              </a:rPr>
              <a:t>White Sheets</a:t>
            </a:r>
          </a:p>
          <a:p>
            <a:pPr lvl="0">
              <a:defRPr sz="1800" b="0">
                <a:solidFill>
                  <a:srgbClr val="000000"/>
                </a:solidFill>
              </a:defRPr>
            </a:pPr>
            <a:r>
              <a:rPr lang="en-US" sz="3600" b="1" dirty="0">
                <a:solidFill>
                  <a:schemeClr val="accent1">
                    <a:lumMod val="60000"/>
                    <a:lumOff val="40000"/>
                  </a:schemeClr>
                </a:solidFill>
              </a:rPr>
              <a:t>Assets.Rev22-2.com</a:t>
            </a:r>
          </a:p>
          <a:p>
            <a:pPr lvl="0">
              <a:defRPr sz="1800" b="0">
                <a:solidFill>
                  <a:srgbClr val="000000"/>
                </a:solidFill>
              </a:defRPr>
            </a:pPr>
            <a:endParaRPr sz="3600" b="1" dirty="0">
              <a:solidFill>
                <a:schemeClr val="accent1">
                  <a:lumMod val="60000"/>
                  <a:lumOff val="40000"/>
                </a:schemeClr>
              </a:solidFill>
            </a:endParaRPr>
          </a:p>
        </p:txBody>
      </p:sp>
      <p:pic>
        <p:nvPicPr>
          <p:cNvPr id="7" name="Picture 6">
            <a:extLst>
              <a:ext uri="{FF2B5EF4-FFF2-40B4-BE49-F238E27FC236}">
                <a16:creationId xmlns:a16="http://schemas.microsoft.com/office/drawing/2014/main" id="{3044B33F-604B-BE64-B02F-6E007A06C41E}"/>
              </a:ext>
            </a:extLst>
          </p:cNvPr>
          <p:cNvPicPr>
            <a:picLocks noChangeAspect="1"/>
          </p:cNvPicPr>
          <p:nvPr/>
        </p:nvPicPr>
        <p:blipFill>
          <a:blip r:embed="rId4"/>
          <a:stretch>
            <a:fillRect/>
          </a:stretch>
        </p:blipFill>
        <p:spPr>
          <a:xfrm>
            <a:off x="692879" y="1503178"/>
            <a:ext cx="5561530" cy="7031222"/>
          </a:xfrm>
          <a:prstGeom prst="rect">
            <a:avLst/>
          </a:prstGeom>
        </p:spPr>
      </p:pic>
      <p:pic>
        <p:nvPicPr>
          <p:cNvPr id="10" name="Picture 9">
            <a:extLst>
              <a:ext uri="{FF2B5EF4-FFF2-40B4-BE49-F238E27FC236}">
                <a16:creationId xmlns:a16="http://schemas.microsoft.com/office/drawing/2014/main" id="{27130F55-BD78-F287-4868-886016A95F2C}"/>
              </a:ext>
            </a:extLst>
          </p:cNvPr>
          <p:cNvPicPr>
            <a:picLocks noChangeAspect="1"/>
          </p:cNvPicPr>
          <p:nvPr/>
        </p:nvPicPr>
        <p:blipFill>
          <a:blip r:embed="rId5"/>
          <a:stretch>
            <a:fillRect/>
          </a:stretch>
        </p:blipFill>
        <p:spPr>
          <a:xfrm>
            <a:off x="6553727" y="1523999"/>
            <a:ext cx="5758193" cy="7137269"/>
          </a:xfrm>
          <a:prstGeom prst="rect">
            <a:avLst/>
          </a:prstGeom>
        </p:spPr>
      </p:pic>
    </p:spTree>
    <p:extLst>
      <p:ext uri="{BB962C8B-B14F-4D97-AF65-F5344CB8AC3E}">
        <p14:creationId xmlns:p14="http://schemas.microsoft.com/office/powerpoint/2010/main" val="111003831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29689</TotalTime>
  <Words>5470</Words>
  <Application>Microsoft Office PowerPoint</Application>
  <PresentationFormat>Custom</PresentationFormat>
  <Paragraphs>370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Roman</vt:lpstr>
      <vt:lpstr>Calibri</vt:lpstr>
      <vt:lpstr>Helvetica</vt:lpstr>
      <vt:lpstr>Helvetica Light</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Geoff Melcher</cp:lastModifiedBy>
  <cp:revision>1170</cp:revision>
  <dcterms:modified xsi:type="dcterms:W3CDTF">2023-08-25T04:10:42Z</dcterms:modified>
</cp:coreProperties>
</file>